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310" r:id="rId5"/>
  </p:sldMasterIdLst>
  <p:notesMasterIdLst>
    <p:notesMasterId r:id="rId30"/>
  </p:notesMasterIdLst>
  <p:handoutMasterIdLst>
    <p:handoutMasterId r:id="rId31"/>
  </p:handoutMasterIdLst>
  <p:sldIdLst>
    <p:sldId id="1485" r:id="rId6"/>
    <p:sldId id="1482" r:id="rId7"/>
    <p:sldId id="1459" r:id="rId8"/>
    <p:sldId id="1466" r:id="rId9"/>
    <p:sldId id="1486" r:id="rId10"/>
    <p:sldId id="1487" r:id="rId11"/>
    <p:sldId id="1488" r:id="rId12"/>
    <p:sldId id="1489" r:id="rId13"/>
    <p:sldId id="1499" r:id="rId14"/>
    <p:sldId id="1501" r:id="rId15"/>
    <p:sldId id="1490" r:id="rId16"/>
    <p:sldId id="1491" r:id="rId17"/>
    <p:sldId id="263" r:id="rId18"/>
    <p:sldId id="265" r:id="rId19"/>
    <p:sldId id="1492" r:id="rId20"/>
    <p:sldId id="1493" r:id="rId21"/>
    <p:sldId id="1494" r:id="rId22"/>
    <p:sldId id="1495" r:id="rId23"/>
    <p:sldId id="1496" r:id="rId24"/>
    <p:sldId id="1497" r:id="rId25"/>
    <p:sldId id="267" r:id="rId26"/>
    <p:sldId id="1498" r:id="rId27"/>
    <p:sldId id="1414" r:id="rId28"/>
    <p:sldId id="1484" r:id="rId29"/>
  </p:sldIdLst>
  <p:sldSz cx="12436475" cy="6994525"/>
  <p:notesSz cx="6858000" cy="9144000"/>
  <p:custDataLst>
    <p:tags r:id="rId32"/>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0" clrIdx="1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344"/>
    <a:srgbClr val="E3C038"/>
    <a:srgbClr val="0078D7"/>
    <a:srgbClr val="000000"/>
    <a:srgbClr val="FFFFFF"/>
    <a:srgbClr val="592C8C"/>
    <a:srgbClr val="505050"/>
    <a:srgbClr val="00BCF2"/>
    <a:srgbClr val="D2D2D2"/>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92186" autoAdjust="0"/>
  </p:normalViewPr>
  <p:slideViewPr>
    <p:cSldViewPr>
      <p:cViewPr varScale="1">
        <p:scale>
          <a:sx n="101" d="100"/>
          <a:sy n="101" d="100"/>
        </p:scale>
        <p:origin x="72" y="102"/>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3552"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4/19/2024 12:48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4/19/2024 12:45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132481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18307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62630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225085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565276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61204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053115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30615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558673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64690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311797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72729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32685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546002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545751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3566649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emf"/><Relationship Id="rId9"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emf"/><Relationship Id="rId7"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3" name="Immagine 2" descr="Immagine che contiene testo, logo, Elementi grafici, Marchio&#10;&#10;Descrizione generata automaticamente">
            <a:extLst>
              <a:ext uri="{FF2B5EF4-FFF2-40B4-BE49-F238E27FC236}">
                <a16:creationId xmlns:a16="http://schemas.microsoft.com/office/drawing/2014/main" id="{2E048485-85E0-730A-2F00-227AB4501AFC}"/>
              </a:ext>
            </a:extLst>
          </p:cNvPr>
          <p:cNvPicPr>
            <a:picLocks noChangeAspect="1"/>
          </p:cNvPicPr>
          <p:nvPr userDrawn="1"/>
        </p:nvPicPr>
        <p:blipFill>
          <a:blip r:embed="rId3"/>
          <a:stretch>
            <a:fillRect/>
          </a:stretch>
        </p:blipFill>
        <p:spPr>
          <a:xfrm>
            <a:off x="3246437" y="830262"/>
            <a:ext cx="5526851" cy="4260974"/>
          </a:xfrm>
          <a:prstGeom prst="rect">
            <a:avLst/>
          </a:prstGeom>
        </p:spPr>
      </p:pic>
      <p:sp>
        <p:nvSpPr>
          <p:cNvPr id="4" name="CasellaDiTesto 3">
            <a:extLst>
              <a:ext uri="{FF2B5EF4-FFF2-40B4-BE49-F238E27FC236}">
                <a16:creationId xmlns:a16="http://schemas.microsoft.com/office/drawing/2014/main" id="{E17DE4A3-E78C-CC54-B9A0-6678FB5ADDB3}"/>
              </a:ext>
            </a:extLst>
          </p:cNvPr>
          <p:cNvSpPr txBox="1"/>
          <p:nvPr userDrawn="1"/>
        </p:nvSpPr>
        <p:spPr>
          <a:xfrm>
            <a:off x="3419062" y="5091236"/>
            <a:ext cx="5181600" cy="1126462"/>
          </a:xfrm>
          <a:prstGeom prst="rect">
            <a:avLst/>
          </a:prstGeom>
          <a:noFill/>
        </p:spPr>
        <p:txBody>
          <a:bodyPr wrap="square" lIns="182880" tIns="146304" rIns="182880" bIns="146304" rtlCol="0">
            <a:spAutoFit/>
          </a:bodyPr>
          <a:lstStyle/>
          <a:p>
            <a:pPr algn="ctr">
              <a:lnSpc>
                <a:spcPct val="90000"/>
              </a:lnSpc>
              <a:spcAft>
                <a:spcPts val="600"/>
              </a:spcAft>
            </a:pPr>
            <a:r>
              <a:rPr lang="it-IT" sz="6000" b="0" dirty="0">
                <a:solidFill>
                  <a:schemeClr val="bg1"/>
                </a:solidFill>
              </a:rPr>
              <a:t>TORINO</a:t>
            </a:r>
          </a:p>
        </p:txBody>
      </p:sp>
      <p:pic>
        <p:nvPicPr>
          <p:cNvPr id="6" name="Immagine 5" descr="Immagine che contiene testo&#10;&#10;Descrizione generata automaticamente">
            <a:extLst>
              <a:ext uri="{FF2B5EF4-FFF2-40B4-BE49-F238E27FC236}">
                <a16:creationId xmlns:a16="http://schemas.microsoft.com/office/drawing/2014/main" id="{BB74D11A-53BA-C899-C16E-450ED0BD3956}"/>
              </a:ext>
            </a:extLst>
          </p:cNvPr>
          <p:cNvPicPr>
            <a:picLocks noChangeAspect="1"/>
          </p:cNvPicPr>
          <p:nvPr userDrawn="1"/>
        </p:nvPicPr>
        <p:blipFill>
          <a:blip r:embed="rId4"/>
          <a:stretch>
            <a:fillRect/>
          </a:stretch>
        </p:blipFill>
        <p:spPr>
          <a:xfrm>
            <a:off x="357398" y="295778"/>
            <a:ext cx="1785264" cy="1076043"/>
          </a:xfrm>
          <a:prstGeom prst="rect">
            <a:avLst/>
          </a:prstGeom>
        </p:spPr>
      </p:pic>
      <p:pic>
        <p:nvPicPr>
          <p:cNvPr id="7" name="Immagine 6">
            <a:extLst>
              <a:ext uri="{FF2B5EF4-FFF2-40B4-BE49-F238E27FC236}">
                <a16:creationId xmlns:a16="http://schemas.microsoft.com/office/drawing/2014/main" id="{21B9F00D-4137-7BDA-AC4A-725964F4CF9A}"/>
              </a:ext>
            </a:extLst>
          </p:cNvPr>
          <p:cNvPicPr>
            <a:picLocks noChangeAspect="1"/>
          </p:cNvPicPr>
          <p:nvPr userDrawn="1"/>
        </p:nvPicPr>
        <p:blipFill>
          <a:blip r:embed="rId5"/>
          <a:stretch>
            <a:fillRect/>
          </a:stretch>
        </p:blipFill>
        <p:spPr>
          <a:xfrm>
            <a:off x="198437" y="4319306"/>
            <a:ext cx="1785264" cy="743860"/>
          </a:xfrm>
          <a:prstGeom prst="rect">
            <a:avLst/>
          </a:prstGeom>
        </p:spPr>
      </p:pic>
      <p:pic>
        <p:nvPicPr>
          <p:cNvPr id="8" name="Immagine 7">
            <a:extLst>
              <a:ext uri="{FF2B5EF4-FFF2-40B4-BE49-F238E27FC236}">
                <a16:creationId xmlns:a16="http://schemas.microsoft.com/office/drawing/2014/main" id="{8FBB345F-6B0E-ED59-BB7A-4EFB5F3CC520}"/>
              </a:ext>
            </a:extLst>
          </p:cNvPr>
          <p:cNvPicPr>
            <a:picLocks noChangeAspect="1"/>
          </p:cNvPicPr>
          <p:nvPr userDrawn="1"/>
        </p:nvPicPr>
        <p:blipFill>
          <a:blip r:embed="rId6"/>
          <a:stretch>
            <a:fillRect/>
          </a:stretch>
        </p:blipFill>
        <p:spPr>
          <a:xfrm>
            <a:off x="503237" y="6021750"/>
            <a:ext cx="1992138" cy="391896"/>
          </a:xfrm>
          <a:prstGeom prst="rect">
            <a:avLst/>
          </a:prstGeom>
        </p:spPr>
      </p:pic>
      <p:pic>
        <p:nvPicPr>
          <p:cNvPr id="10" name="Immagine 9" descr="Immagine che contiene logo, Carattere, Elementi grafici, simbolo&#10;&#10;Descrizione generata automaticamente">
            <a:extLst>
              <a:ext uri="{FF2B5EF4-FFF2-40B4-BE49-F238E27FC236}">
                <a16:creationId xmlns:a16="http://schemas.microsoft.com/office/drawing/2014/main" id="{FCB1DB45-85FF-EE74-CAAD-3FFB4E1E02FB}"/>
              </a:ext>
            </a:extLst>
          </p:cNvPr>
          <p:cNvPicPr>
            <a:picLocks noChangeAspect="1"/>
          </p:cNvPicPr>
          <p:nvPr userDrawn="1"/>
        </p:nvPicPr>
        <p:blipFill>
          <a:blip r:embed="rId7"/>
          <a:stretch>
            <a:fillRect/>
          </a:stretch>
        </p:blipFill>
        <p:spPr>
          <a:xfrm>
            <a:off x="531629" y="5321288"/>
            <a:ext cx="736108" cy="184218"/>
          </a:xfrm>
          <a:prstGeom prst="rect">
            <a:avLst/>
          </a:prstGeom>
        </p:spPr>
      </p:pic>
      <p:sp>
        <p:nvSpPr>
          <p:cNvPr id="11" name="TextBox 4">
            <a:extLst>
              <a:ext uri="{FF2B5EF4-FFF2-40B4-BE49-F238E27FC236}">
                <a16:creationId xmlns:a16="http://schemas.microsoft.com/office/drawing/2014/main" id="{22A5C84F-789B-6C10-003C-AD3DEECD596D}"/>
              </a:ext>
            </a:extLst>
          </p:cNvPr>
          <p:cNvSpPr txBox="1"/>
          <p:nvPr userDrawn="1"/>
        </p:nvSpPr>
        <p:spPr>
          <a:xfrm>
            <a:off x="10129784" y="619871"/>
            <a:ext cx="2155783"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#GlobalAzureTorino</a:t>
            </a:r>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cience Lab slide">
    <p:bg>
      <p:bgPr>
        <a:solidFill>
          <a:srgbClr val="0078D7"/>
        </a:solidFill>
        <a:effectLst/>
      </p:bgPr>
    </p:bg>
    <p:spTree>
      <p:nvGrpSpPr>
        <p:cNvPr id="1" name=""/>
        <p:cNvGrpSpPr/>
        <p:nvPr/>
      </p:nvGrpSpPr>
      <p:grpSpPr>
        <a:xfrm>
          <a:off x="0" y="0"/>
          <a:ext cx="0" cy="0"/>
          <a:chOff x="0" y="0"/>
          <a:chExt cx="0" cy="0"/>
        </a:xfrm>
      </p:grpSpPr>
      <p:pic>
        <p:nvPicPr>
          <p:cNvPr id="1026" name="Picture 2" descr="TESS illustration">
            <a:extLst>
              <a:ext uri="{FF2B5EF4-FFF2-40B4-BE49-F238E27FC236}">
                <a16:creationId xmlns:a16="http://schemas.microsoft.com/office/drawing/2014/main" id="{47ADD297-4BFF-4CBD-8B60-30C5BB62AB26}"/>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895"/>
          <a:stretch/>
        </p:blipFill>
        <p:spPr bwMode="auto">
          <a:xfrm>
            <a:off x="0" y="-48"/>
            <a:ext cx="12436474" cy="69945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10180637" y="6248400"/>
            <a:ext cx="2255837" cy="754062"/>
          </a:xfrm>
          <a:prstGeom prst="rect">
            <a:avLst/>
          </a:prstGeom>
          <a:no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a:t>
            </a:r>
            <a:r>
              <a:rPr lang="en-US" sz="2400" dirty="0" err="1">
                <a:solidFill>
                  <a:schemeClr val="bg1"/>
                </a:solidFill>
                <a:latin typeface="+mn-lt"/>
                <a:ea typeface="Segoe UI" pitchFamily="34" charset="0"/>
                <a:cs typeface="Segoe UI" pitchFamily="34" charset="0"/>
              </a:rPr>
              <a:t>GlobalAzure</a:t>
            </a:r>
            <a:endParaRPr lang="en-US" sz="2400" dirty="0">
              <a:solidFill>
                <a:schemeClr val="bg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pic>
        <p:nvPicPr>
          <p:cNvPr id="3" name="Immagine 2" descr="Immagine che contiene testo&#10;&#10;Descrizione generata automaticamente">
            <a:extLst>
              <a:ext uri="{FF2B5EF4-FFF2-40B4-BE49-F238E27FC236}">
                <a16:creationId xmlns:a16="http://schemas.microsoft.com/office/drawing/2014/main" id="{9AA5AF78-8A05-12FD-4EFA-5E4EB18342B8}"/>
              </a:ext>
            </a:extLst>
          </p:cNvPr>
          <p:cNvPicPr>
            <a:picLocks noChangeAspect="1"/>
          </p:cNvPicPr>
          <p:nvPr userDrawn="1"/>
        </p:nvPicPr>
        <p:blipFill>
          <a:blip r:embed="rId3"/>
          <a:stretch>
            <a:fillRect/>
          </a:stretch>
        </p:blipFill>
        <p:spPr>
          <a:xfrm>
            <a:off x="357398" y="295778"/>
            <a:ext cx="1212639" cy="730901"/>
          </a:xfrm>
          <a:prstGeom prst="rect">
            <a:avLst/>
          </a:prstGeom>
        </p:spPr>
      </p:pic>
      <p:pic>
        <p:nvPicPr>
          <p:cNvPr id="5" name="Immagine 4" descr="Immagine che contiene testo, Marchio, logo, Elementi grafici&#10;&#10;Descrizione generata automaticamente">
            <a:extLst>
              <a:ext uri="{FF2B5EF4-FFF2-40B4-BE49-F238E27FC236}">
                <a16:creationId xmlns:a16="http://schemas.microsoft.com/office/drawing/2014/main" id="{FD40F29A-BC38-A4E0-2B13-4729ED29339C}"/>
              </a:ext>
            </a:extLst>
          </p:cNvPr>
          <p:cNvPicPr>
            <a:picLocks noChangeAspect="1"/>
          </p:cNvPicPr>
          <p:nvPr userDrawn="1"/>
        </p:nvPicPr>
        <p:blipFill>
          <a:blip r:embed="rId4"/>
          <a:stretch>
            <a:fillRect/>
          </a:stretch>
        </p:blipFill>
        <p:spPr>
          <a:xfrm>
            <a:off x="432861" y="6018791"/>
            <a:ext cx="992463" cy="766181"/>
          </a:xfrm>
          <a:prstGeom prst="rect">
            <a:avLst/>
          </a:prstGeom>
        </p:spPr>
      </p:pic>
      <p:pic>
        <p:nvPicPr>
          <p:cNvPr id="6" name="Immagine 5">
            <a:extLst>
              <a:ext uri="{FF2B5EF4-FFF2-40B4-BE49-F238E27FC236}">
                <a16:creationId xmlns:a16="http://schemas.microsoft.com/office/drawing/2014/main" id="{F9CE6413-1451-E3D1-1A76-34BBDBB19E97}"/>
              </a:ext>
            </a:extLst>
          </p:cNvPr>
          <p:cNvPicPr>
            <a:picLocks noChangeAspect="1"/>
          </p:cNvPicPr>
          <p:nvPr userDrawn="1"/>
        </p:nvPicPr>
        <p:blipFill>
          <a:blip r:embed="rId5"/>
          <a:stretch>
            <a:fillRect/>
          </a:stretch>
        </p:blipFill>
        <p:spPr>
          <a:xfrm>
            <a:off x="3762767" y="6160811"/>
            <a:ext cx="1785264" cy="743860"/>
          </a:xfrm>
          <a:prstGeom prst="rect">
            <a:avLst/>
          </a:prstGeom>
        </p:spPr>
      </p:pic>
      <p:pic>
        <p:nvPicPr>
          <p:cNvPr id="7" name="Immagine 6">
            <a:extLst>
              <a:ext uri="{FF2B5EF4-FFF2-40B4-BE49-F238E27FC236}">
                <a16:creationId xmlns:a16="http://schemas.microsoft.com/office/drawing/2014/main" id="{32BEB45D-A432-4C71-BD97-FF3318713488}"/>
              </a:ext>
            </a:extLst>
          </p:cNvPr>
          <p:cNvPicPr>
            <a:picLocks noChangeAspect="1"/>
          </p:cNvPicPr>
          <p:nvPr userDrawn="1"/>
        </p:nvPicPr>
        <p:blipFill>
          <a:blip r:embed="rId6"/>
          <a:stretch>
            <a:fillRect/>
          </a:stretch>
        </p:blipFill>
        <p:spPr>
          <a:xfrm>
            <a:off x="5896367" y="6298042"/>
            <a:ext cx="1992138" cy="391896"/>
          </a:xfrm>
          <a:prstGeom prst="rect">
            <a:avLst/>
          </a:prstGeom>
        </p:spPr>
      </p:pic>
      <p:pic>
        <p:nvPicPr>
          <p:cNvPr id="8" name="Immagine 7" descr="Immagine che contiene logo, Carattere, Elementi grafici, simbolo&#10;&#10;Descrizione generata automaticamente">
            <a:extLst>
              <a:ext uri="{FF2B5EF4-FFF2-40B4-BE49-F238E27FC236}">
                <a16:creationId xmlns:a16="http://schemas.microsoft.com/office/drawing/2014/main" id="{6DF86B79-4870-2DB4-4F85-6610C1B44C2E}"/>
              </a:ext>
            </a:extLst>
          </p:cNvPr>
          <p:cNvPicPr>
            <a:picLocks noChangeAspect="1"/>
          </p:cNvPicPr>
          <p:nvPr userDrawn="1"/>
        </p:nvPicPr>
        <p:blipFill>
          <a:blip r:embed="rId7"/>
          <a:stretch>
            <a:fillRect/>
          </a:stretch>
        </p:blipFill>
        <p:spPr>
          <a:xfrm>
            <a:off x="2484437" y="6440632"/>
            <a:ext cx="736108" cy="184218"/>
          </a:xfrm>
          <a:prstGeom prst="rect">
            <a:avLst/>
          </a:prstGeom>
        </p:spPr>
      </p:pic>
    </p:spTree>
    <p:extLst>
      <p:ext uri="{BB962C8B-B14F-4D97-AF65-F5344CB8AC3E}">
        <p14:creationId xmlns:p14="http://schemas.microsoft.com/office/powerpoint/2010/main" val="1168555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sp>
        <p:nvSpPr>
          <p:cNvPr id="11" name="TextBox 10">
            <a:extLst>
              <a:ext uri="{FF2B5EF4-FFF2-40B4-BE49-F238E27FC236}">
                <a16:creationId xmlns:a16="http://schemas.microsoft.com/office/drawing/2014/main" id="{6C5DD0FA-E425-442B-859A-6468D6C9459C}"/>
              </a:ext>
            </a:extLst>
          </p:cNvPr>
          <p:cNvSpPr txBox="1"/>
          <p:nvPr userDrawn="1"/>
        </p:nvSpPr>
        <p:spPr>
          <a:xfrm>
            <a:off x="9723437" y="207081"/>
            <a:ext cx="2211888"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#GlobalAzureTorino</a:t>
            </a:r>
          </a:p>
        </p:txBody>
      </p:sp>
      <p:pic>
        <p:nvPicPr>
          <p:cNvPr id="2" name="Immagine 1" descr="Immagine che contiene testo&#10;&#10;Descrizione generata automaticamente">
            <a:extLst>
              <a:ext uri="{FF2B5EF4-FFF2-40B4-BE49-F238E27FC236}">
                <a16:creationId xmlns:a16="http://schemas.microsoft.com/office/drawing/2014/main" id="{D28E40C3-94D2-65A9-28C1-7F4115D8B3E3}"/>
              </a:ext>
            </a:extLst>
          </p:cNvPr>
          <p:cNvPicPr>
            <a:picLocks noChangeAspect="1"/>
          </p:cNvPicPr>
          <p:nvPr userDrawn="1"/>
        </p:nvPicPr>
        <p:blipFill>
          <a:blip r:embed="rId3"/>
          <a:stretch>
            <a:fillRect/>
          </a:stretch>
        </p:blipFill>
        <p:spPr>
          <a:xfrm>
            <a:off x="357398" y="295778"/>
            <a:ext cx="1212639" cy="730901"/>
          </a:xfrm>
          <a:prstGeom prst="rect">
            <a:avLst/>
          </a:prstGeom>
        </p:spPr>
      </p:pic>
      <p:pic>
        <p:nvPicPr>
          <p:cNvPr id="5" name="Immagine 4" descr="Immagine che contiene testo, Marchio, logo, Elementi grafici&#10;&#10;Descrizione generata automaticamente">
            <a:extLst>
              <a:ext uri="{FF2B5EF4-FFF2-40B4-BE49-F238E27FC236}">
                <a16:creationId xmlns:a16="http://schemas.microsoft.com/office/drawing/2014/main" id="{47D044BC-9503-C909-AF5B-7DE389137D35}"/>
              </a:ext>
            </a:extLst>
          </p:cNvPr>
          <p:cNvPicPr>
            <a:picLocks noChangeAspect="1"/>
          </p:cNvPicPr>
          <p:nvPr userDrawn="1"/>
        </p:nvPicPr>
        <p:blipFill>
          <a:blip r:embed="rId4"/>
          <a:stretch>
            <a:fillRect/>
          </a:stretch>
        </p:blipFill>
        <p:spPr>
          <a:xfrm>
            <a:off x="432861" y="6018791"/>
            <a:ext cx="992463" cy="766181"/>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Immagine 3" descr="Immagine che contiene testo&#10;&#10;Descrizione generata automaticamente">
            <a:extLst>
              <a:ext uri="{FF2B5EF4-FFF2-40B4-BE49-F238E27FC236}">
                <a16:creationId xmlns:a16="http://schemas.microsoft.com/office/drawing/2014/main" id="{9561729D-A1B2-F80F-B712-894379014870}"/>
              </a:ext>
            </a:extLst>
          </p:cNvPr>
          <p:cNvPicPr>
            <a:picLocks noChangeAspect="1"/>
          </p:cNvPicPr>
          <p:nvPr userDrawn="1"/>
        </p:nvPicPr>
        <p:blipFill>
          <a:blip r:embed="rId3"/>
          <a:stretch>
            <a:fillRect/>
          </a:stretch>
        </p:blipFill>
        <p:spPr>
          <a:xfrm>
            <a:off x="357398" y="295778"/>
            <a:ext cx="1212639" cy="730901"/>
          </a:xfrm>
          <a:prstGeom prst="rect">
            <a:avLst/>
          </a:prstGeom>
        </p:spPr>
      </p:pic>
      <p:pic>
        <p:nvPicPr>
          <p:cNvPr id="5" name="Immagine 4" descr="Immagine che contiene testo, Marchio, logo, Elementi grafici&#10;&#10;Descrizione generata automaticamente">
            <a:extLst>
              <a:ext uri="{FF2B5EF4-FFF2-40B4-BE49-F238E27FC236}">
                <a16:creationId xmlns:a16="http://schemas.microsoft.com/office/drawing/2014/main" id="{01B75E04-3B5E-BA54-B8A2-504506B6CB42}"/>
              </a:ext>
            </a:extLst>
          </p:cNvPr>
          <p:cNvPicPr>
            <a:picLocks noChangeAspect="1"/>
          </p:cNvPicPr>
          <p:nvPr userDrawn="1"/>
        </p:nvPicPr>
        <p:blipFill>
          <a:blip r:embed="rId4"/>
          <a:stretch>
            <a:fillRect/>
          </a:stretch>
        </p:blipFill>
        <p:spPr>
          <a:xfrm>
            <a:off x="432861" y="6018791"/>
            <a:ext cx="992463" cy="766181"/>
          </a:xfrm>
          <a:prstGeom prst="rect">
            <a:avLst/>
          </a:prstGeom>
        </p:spPr>
      </p:pic>
      <p:pic>
        <p:nvPicPr>
          <p:cNvPr id="6" name="Immagine 5">
            <a:extLst>
              <a:ext uri="{FF2B5EF4-FFF2-40B4-BE49-F238E27FC236}">
                <a16:creationId xmlns:a16="http://schemas.microsoft.com/office/drawing/2014/main" id="{74B24967-B9CE-C545-077C-6B98E7A9CA89}"/>
              </a:ext>
            </a:extLst>
          </p:cNvPr>
          <p:cNvPicPr>
            <a:picLocks noChangeAspect="1"/>
          </p:cNvPicPr>
          <p:nvPr userDrawn="1"/>
        </p:nvPicPr>
        <p:blipFill>
          <a:blip r:embed="rId5"/>
          <a:stretch>
            <a:fillRect/>
          </a:stretch>
        </p:blipFill>
        <p:spPr>
          <a:xfrm>
            <a:off x="7589837" y="6160811"/>
            <a:ext cx="1785264" cy="743860"/>
          </a:xfrm>
          <a:prstGeom prst="rect">
            <a:avLst/>
          </a:prstGeom>
        </p:spPr>
      </p:pic>
      <p:pic>
        <p:nvPicPr>
          <p:cNvPr id="7" name="Immagine 6">
            <a:extLst>
              <a:ext uri="{FF2B5EF4-FFF2-40B4-BE49-F238E27FC236}">
                <a16:creationId xmlns:a16="http://schemas.microsoft.com/office/drawing/2014/main" id="{2CBF75E3-F82D-FF4E-CE3F-87FFDBFE41CE}"/>
              </a:ext>
            </a:extLst>
          </p:cNvPr>
          <p:cNvPicPr>
            <a:picLocks noChangeAspect="1"/>
          </p:cNvPicPr>
          <p:nvPr userDrawn="1"/>
        </p:nvPicPr>
        <p:blipFill>
          <a:blip r:embed="rId6"/>
          <a:stretch>
            <a:fillRect/>
          </a:stretch>
        </p:blipFill>
        <p:spPr>
          <a:xfrm>
            <a:off x="9723437" y="6298042"/>
            <a:ext cx="1992138" cy="391896"/>
          </a:xfrm>
          <a:prstGeom prst="rect">
            <a:avLst/>
          </a:prstGeom>
        </p:spPr>
      </p:pic>
      <p:pic>
        <p:nvPicPr>
          <p:cNvPr id="8" name="Immagine 7" descr="Immagine che contiene logo, Carattere, Elementi grafici, simbolo&#10;&#10;Descrizione generata automaticamente">
            <a:extLst>
              <a:ext uri="{FF2B5EF4-FFF2-40B4-BE49-F238E27FC236}">
                <a16:creationId xmlns:a16="http://schemas.microsoft.com/office/drawing/2014/main" id="{F19DFE2A-13CE-D694-D9B1-9CD8CB4F18E5}"/>
              </a:ext>
            </a:extLst>
          </p:cNvPr>
          <p:cNvPicPr>
            <a:picLocks noChangeAspect="1"/>
          </p:cNvPicPr>
          <p:nvPr userDrawn="1"/>
        </p:nvPicPr>
        <p:blipFill>
          <a:blip r:embed="rId7"/>
          <a:stretch>
            <a:fillRect/>
          </a:stretch>
        </p:blipFill>
        <p:spPr>
          <a:xfrm>
            <a:off x="6311507" y="6440632"/>
            <a:ext cx="736108" cy="184218"/>
          </a:xfrm>
          <a:prstGeom prst="rect">
            <a:avLst/>
          </a:prstGeom>
        </p:spPr>
      </p:pic>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4" name="Immagine 3" descr="Immagine che contiene testo&#10;&#10;Descrizione generata automaticamente">
            <a:extLst>
              <a:ext uri="{FF2B5EF4-FFF2-40B4-BE49-F238E27FC236}">
                <a16:creationId xmlns:a16="http://schemas.microsoft.com/office/drawing/2014/main" id="{81DBEA1F-3959-5C1A-FF2F-A6456605B43B}"/>
              </a:ext>
            </a:extLst>
          </p:cNvPr>
          <p:cNvPicPr>
            <a:picLocks noChangeAspect="1"/>
          </p:cNvPicPr>
          <p:nvPr userDrawn="1"/>
        </p:nvPicPr>
        <p:blipFill>
          <a:blip r:embed="rId3"/>
          <a:stretch>
            <a:fillRect/>
          </a:stretch>
        </p:blipFill>
        <p:spPr>
          <a:xfrm>
            <a:off x="357398" y="295778"/>
            <a:ext cx="1212639" cy="730901"/>
          </a:xfrm>
          <a:prstGeom prst="rect">
            <a:avLst/>
          </a:prstGeom>
        </p:spPr>
      </p:pic>
      <p:pic>
        <p:nvPicPr>
          <p:cNvPr id="5" name="Immagine 4" descr="Immagine che contiene testo, Marchio, logo, Elementi grafici&#10;&#10;Descrizione generata automaticamente">
            <a:extLst>
              <a:ext uri="{FF2B5EF4-FFF2-40B4-BE49-F238E27FC236}">
                <a16:creationId xmlns:a16="http://schemas.microsoft.com/office/drawing/2014/main" id="{FFFBD461-A1FB-5680-6D94-1C44B84542A2}"/>
              </a:ext>
            </a:extLst>
          </p:cNvPr>
          <p:cNvPicPr>
            <a:picLocks noChangeAspect="1"/>
          </p:cNvPicPr>
          <p:nvPr userDrawn="1"/>
        </p:nvPicPr>
        <p:blipFill>
          <a:blip r:embed="rId4"/>
          <a:stretch>
            <a:fillRect/>
          </a:stretch>
        </p:blipFill>
        <p:spPr>
          <a:xfrm>
            <a:off x="432861" y="6018791"/>
            <a:ext cx="992463" cy="766181"/>
          </a:xfrm>
          <a:prstGeom prst="rect">
            <a:avLst/>
          </a:prstGeom>
        </p:spPr>
      </p:pic>
      <p:pic>
        <p:nvPicPr>
          <p:cNvPr id="6" name="Immagine 5">
            <a:extLst>
              <a:ext uri="{FF2B5EF4-FFF2-40B4-BE49-F238E27FC236}">
                <a16:creationId xmlns:a16="http://schemas.microsoft.com/office/drawing/2014/main" id="{F26C97AA-2BAA-C40C-FA2E-CE8E6827AE38}"/>
              </a:ext>
            </a:extLst>
          </p:cNvPr>
          <p:cNvPicPr>
            <a:picLocks noChangeAspect="1"/>
          </p:cNvPicPr>
          <p:nvPr userDrawn="1"/>
        </p:nvPicPr>
        <p:blipFill>
          <a:blip r:embed="rId5"/>
          <a:stretch>
            <a:fillRect/>
          </a:stretch>
        </p:blipFill>
        <p:spPr>
          <a:xfrm>
            <a:off x="7589837" y="6160811"/>
            <a:ext cx="1785264" cy="743860"/>
          </a:xfrm>
          <a:prstGeom prst="rect">
            <a:avLst/>
          </a:prstGeom>
        </p:spPr>
      </p:pic>
      <p:pic>
        <p:nvPicPr>
          <p:cNvPr id="7" name="Immagine 6">
            <a:extLst>
              <a:ext uri="{FF2B5EF4-FFF2-40B4-BE49-F238E27FC236}">
                <a16:creationId xmlns:a16="http://schemas.microsoft.com/office/drawing/2014/main" id="{B828257E-B3F5-3FAC-DC27-36ECE8333ACD}"/>
              </a:ext>
            </a:extLst>
          </p:cNvPr>
          <p:cNvPicPr>
            <a:picLocks noChangeAspect="1"/>
          </p:cNvPicPr>
          <p:nvPr userDrawn="1"/>
        </p:nvPicPr>
        <p:blipFill>
          <a:blip r:embed="rId6"/>
          <a:stretch>
            <a:fillRect/>
          </a:stretch>
        </p:blipFill>
        <p:spPr>
          <a:xfrm>
            <a:off x="9723437" y="6298042"/>
            <a:ext cx="1992138" cy="391896"/>
          </a:xfrm>
          <a:prstGeom prst="rect">
            <a:avLst/>
          </a:prstGeom>
        </p:spPr>
      </p:pic>
      <p:pic>
        <p:nvPicPr>
          <p:cNvPr id="8" name="Immagine 7" descr="Immagine che contiene logo, Carattere, Elementi grafici, simbolo&#10;&#10;Descrizione generata automaticamente">
            <a:extLst>
              <a:ext uri="{FF2B5EF4-FFF2-40B4-BE49-F238E27FC236}">
                <a16:creationId xmlns:a16="http://schemas.microsoft.com/office/drawing/2014/main" id="{72008C5F-49A7-AC6A-3557-F44306643638}"/>
              </a:ext>
            </a:extLst>
          </p:cNvPr>
          <p:cNvPicPr>
            <a:picLocks noChangeAspect="1"/>
          </p:cNvPicPr>
          <p:nvPr userDrawn="1"/>
        </p:nvPicPr>
        <p:blipFill>
          <a:blip r:embed="rId7"/>
          <a:stretch>
            <a:fillRect/>
          </a:stretch>
        </p:blipFill>
        <p:spPr>
          <a:xfrm>
            <a:off x="6311507" y="6440632"/>
            <a:ext cx="736108" cy="184218"/>
          </a:xfrm>
          <a:prstGeom prst="rect">
            <a:avLst/>
          </a:prstGeom>
        </p:spPr>
      </p:pic>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1344"/>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pic>
        <p:nvPicPr>
          <p:cNvPr id="2" name="Immagine 1" descr="Immagine che contiene testo, Marchio, logo, Elementi grafici&#10;&#10;Descrizione generata automaticamente">
            <a:extLst>
              <a:ext uri="{FF2B5EF4-FFF2-40B4-BE49-F238E27FC236}">
                <a16:creationId xmlns:a16="http://schemas.microsoft.com/office/drawing/2014/main" id="{731880F0-77D4-3B72-C4F4-85F11E424D3F}"/>
              </a:ext>
            </a:extLst>
          </p:cNvPr>
          <p:cNvPicPr>
            <a:picLocks noChangeAspect="1"/>
          </p:cNvPicPr>
          <p:nvPr userDrawn="1"/>
        </p:nvPicPr>
        <p:blipFill>
          <a:blip r:embed="rId2"/>
          <a:stretch>
            <a:fillRect/>
          </a:stretch>
        </p:blipFill>
        <p:spPr>
          <a:xfrm>
            <a:off x="432861" y="6018791"/>
            <a:ext cx="992463" cy="766181"/>
          </a:xfrm>
          <a:prstGeom prst="rect">
            <a:avLst/>
          </a:prstGeom>
        </p:spPr>
      </p:pic>
      <p:pic>
        <p:nvPicPr>
          <p:cNvPr id="3" name="Immagine 2">
            <a:extLst>
              <a:ext uri="{FF2B5EF4-FFF2-40B4-BE49-F238E27FC236}">
                <a16:creationId xmlns:a16="http://schemas.microsoft.com/office/drawing/2014/main" id="{98CDA0AE-3993-06B7-E986-0F4378D9C693}"/>
              </a:ext>
            </a:extLst>
          </p:cNvPr>
          <p:cNvPicPr>
            <a:picLocks noChangeAspect="1"/>
          </p:cNvPicPr>
          <p:nvPr userDrawn="1"/>
        </p:nvPicPr>
        <p:blipFill>
          <a:blip r:embed="rId3"/>
          <a:stretch>
            <a:fillRect/>
          </a:stretch>
        </p:blipFill>
        <p:spPr>
          <a:xfrm>
            <a:off x="7589837" y="6160811"/>
            <a:ext cx="1785264" cy="743860"/>
          </a:xfrm>
          <a:prstGeom prst="rect">
            <a:avLst/>
          </a:prstGeom>
        </p:spPr>
      </p:pic>
      <p:pic>
        <p:nvPicPr>
          <p:cNvPr id="4" name="Immagine 3">
            <a:extLst>
              <a:ext uri="{FF2B5EF4-FFF2-40B4-BE49-F238E27FC236}">
                <a16:creationId xmlns:a16="http://schemas.microsoft.com/office/drawing/2014/main" id="{D9D4714C-5A0E-6513-528A-3B20C913EEA5}"/>
              </a:ext>
            </a:extLst>
          </p:cNvPr>
          <p:cNvPicPr>
            <a:picLocks noChangeAspect="1"/>
          </p:cNvPicPr>
          <p:nvPr userDrawn="1"/>
        </p:nvPicPr>
        <p:blipFill>
          <a:blip r:embed="rId4"/>
          <a:stretch>
            <a:fillRect/>
          </a:stretch>
        </p:blipFill>
        <p:spPr>
          <a:xfrm>
            <a:off x="9723437" y="6298042"/>
            <a:ext cx="1992138" cy="391896"/>
          </a:xfrm>
          <a:prstGeom prst="rect">
            <a:avLst/>
          </a:prstGeom>
        </p:spPr>
      </p:pic>
      <p:pic>
        <p:nvPicPr>
          <p:cNvPr id="6" name="Immagine 5" descr="Immagine che contiene logo, Carattere, Elementi grafici, simbolo&#10;&#10;Descrizione generata automaticamente">
            <a:extLst>
              <a:ext uri="{FF2B5EF4-FFF2-40B4-BE49-F238E27FC236}">
                <a16:creationId xmlns:a16="http://schemas.microsoft.com/office/drawing/2014/main" id="{53847C31-C576-0F0A-6C39-5D1F6FF2D58D}"/>
              </a:ext>
            </a:extLst>
          </p:cNvPr>
          <p:cNvPicPr>
            <a:picLocks noChangeAspect="1"/>
          </p:cNvPicPr>
          <p:nvPr userDrawn="1"/>
        </p:nvPicPr>
        <p:blipFill>
          <a:blip r:embed="rId5"/>
          <a:stretch>
            <a:fillRect/>
          </a:stretch>
        </p:blipFill>
        <p:spPr>
          <a:xfrm>
            <a:off x="6311507" y="6440632"/>
            <a:ext cx="736108" cy="184218"/>
          </a:xfrm>
          <a:prstGeom prst="rect">
            <a:avLst/>
          </a:prstGeom>
        </p:spPr>
      </p:pic>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134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Immagine 2" descr="Immagine che contiene testo, Marchio, logo, Elementi grafici&#10;&#10;Descrizione generata automaticamente">
            <a:extLst>
              <a:ext uri="{FF2B5EF4-FFF2-40B4-BE49-F238E27FC236}">
                <a16:creationId xmlns:a16="http://schemas.microsoft.com/office/drawing/2014/main" id="{F6A6A067-EFC8-EB4C-2369-1C078813D6BF}"/>
              </a:ext>
            </a:extLst>
          </p:cNvPr>
          <p:cNvPicPr>
            <a:picLocks noChangeAspect="1"/>
          </p:cNvPicPr>
          <p:nvPr userDrawn="1"/>
        </p:nvPicPr>
        <p:blipFill>
          <a:blip r:embed="rId3"/>
          <a:stretch>
            <a:fillRect/>
          </a:stretch>
        </p:blipFill>
        <p:spPr>
          <a:xfrm>
            <a:off x="432861" y="6018791"/>
            <a:ext cx="992463" cy="766181"/>
          </a:xfrm>
          <a:prstGeom prst="rect">
            <a:avLst/>
          </a:prstGeom>
        </p:spPr>
      </p:pic>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lpaper">
    <p:spTree>
      <p:nvGrpSpPr>
        <p:cNvPr id="1" name=""/>
        <p:cNvGrpSpPr/>
        <p:nvPr/>
      </p:nvGrpSpPr>
      <p:grpSpPr>
        <a:xfrm>
          <a:off x="0" y="0"/>
          <a:ext cx="0" cy="0"/>
          <a:chOff x="0" y="0"/>
          <a:chExt cx="0" cy="0"/>
        </a:xfrm>
      </p:grpSpPr>
      <p:pic>
        <p:nvPicPr>
          <p:cNvPr id="23" name="Immagine 22" descr="Immagine che contiene edificio, aria aperta, cielo, notte&#10;&#10;Descrizione generata automaticamente">
            <a:extLst>
              <a:ext uri="{FF2B5EF4-FFF2-40B4-BE49-F238E27FC236}">
                <a16:creationId xmlns:a16="http://schemas.microsoft.com/office/drawing/2014/main" id="{BAEC001A-A888-C467-3926-D56EAF3780DD}"/>
              </a:ext>
            </a:extLst>
          </p:cNvPr>
          <p:cNvPicPr>
            <a:picLocks noChangeAspect="1"/>
          </p:cNvPicPr>
          <p:nvPr userDrawn="1"/>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colorTemperature colorTemp="8800"/>
                    </a14:imgEffect>
                    <a14:imgEffect>
                      <a14:brightnessContrast bright="20000"/>
                    </a14:imgEffect>
                  </a14:imgLayer>
                </a14:imgProps>
              </a:ext>
            </a:extLst>
          </a:blip>
          <a:srcRect l="1118" r="9438" b="23401"/>
          <a:stretch/>
        </p:blipFill>
        <p:spPr>
          <a:xfrm>
            <a:off x="-258763" y="-160338"/>
            <a:ext cx="13106400" cy="7154863"/>
          </a:xfrm>
          <a:prstGeom prst="rect">
            <a:avLst/>
          </a:prstGeom>
        </p:spPr>
      </p:pic>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sp>
        <p:nvSpPr>
          <p:cNvPr id="5" name="TextBox 4">
            <a:extLst>
              <a:ext uri="{FF2B5EF4-FFF2-40B4-BE49-F238E27FC236}">
                <a16:creationId xmlns:a16="http://schemas.microsoft.com/office/drawing/2014/main" id="{7A3BCD95-CA59-4583-90F7-5AF0268DA679}"/>
              </a:ext>
            </a:extLst>
          </p:cNvPr>
          <p:cNvSpPr txBox="1"/>
          <p:nvPr userDrawn="1"/>
        </p:nvSpPr>
        <p:spPr>
          <a:xfrm>
            <a:off x="10129784" y="619871"/>
            <a:ext cx="2155783"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#GlobalAzureTorino</a:t>
            </a:r>
          </a:p>
        </p:txBody>
      </p:sp>
      <p:pic>
        <p:nvPicPr>
          <p:cNvPr id="10" name="Immagine 9" descr="Immagine che contiene testo&#10;&#10;Descrizione generata automaticamente">
            <a:extLst>
              <a:ext uri="{FF2B5EF4-FFF2-40B4-BE49-F238E27FC236}">
                <a16:creationId xmlns:a16="http://schemas.microsoft.com/office/drawing/2014/main" id="{D579B14A-B6F3-48A1-B966-1CE50831C538}"/>
              </a:ext>
            </a:extLst>
          </p:cNvPr>
          <p:cNvPicPr>
            <a:picLocks noChangeAspect="1"/>
          </p:cNvPicPr>
          <p:nvPr userDrawn="1"/>
        </p:nvPicPr>
        <p:blipFill>
          <a:blip r:embed="rId5"/>
          <a:stretch>
            <a:fillRect/>
          </a:stretch>
        </p:blipFill>
        <p:spPr>
          <a:xfrm>
            <a:off x="228871" y="247057"/>
            <a:ext cx="2021804" cy="1218614"/>
          </a:xfrm>
          <a:prstGeom prst="rect">
            <a:avLst/>
          </a:prstGeom>
        </p:spPr>
      </p:pic>
      <p:pic>
        <p:nvPicPr>
          <p:cNvPr id="12" name="Immagine 11">
            <a:extLst>
              <a:ext uri="{FF2B5EF4-FFF2-40B4-BE49-F238E27FC236}">
                <a16:creationId xmlns:a16="http://schemas.microsoft.com/office/drawing/2014/main" id="{21E97B8A-0120-7308-DE97-3EFE11E0A5FF}"/>
              </a:ext>
            </a:extLst>
          </p:cNvPr>
          <p:cNvPicPr>
            <a:picLocks noChangeAspect="1"/>
          </p:cNvPicPr>
          <p:nvPr userDrawn="1"/>
        </p:nvPicPr>
        <p:blipFill>
          <a:blip r:embed="rId6"/>
          <a:stretch>
            <a:fillRect/>
          </a:stretch>
        </p:blipFill>
        <p:spPr>
          <a:xfrm>
            <a:off x="10274155" y="1557425"/>
            <a:ext cx="2250007" cy="937503"/>
          </a:xfrm>
          <a:prstGeom prst="rect">
            <a:avLst/>
          </a:prstGeom>
        </p:spPr>
      </p:pic>
      <p:pic>
        <p:nvPicPr>
          <p:cNvPr id="9" name="Immagine 8" descr="Immagine che contiene testo, logo, Elementi grafici, Marchio&#10;&#10;Descrizione generata automaticamente">
            <a:extLst>
              <a:ext uri="{FF2B5EF4-FFF2-40B4-BE49-F238E27FC236}">
                <a16:creationId xmlns:a16="http://schemas.microsoft.com/office/drawing/2014/main" id="{69C67E45-AF6E-F3F5-EA6E-8AAF65871840}"/>
              </a:ext>
            </a:extLst>
          </p:cNvPr>
          <p:cNvPicPr>
            <a:picLocks noChangeAspect="1"/>
          </p:cNvPicPr>
          <p:nvPr userDrawn="1"/>
        </p:nvPicPr>
        <p:blipFill>
          <a:blip r:embed="rId7"/>
          <a:stretch>
            <a:fillRect/>
          </a:stretch>
        </p:blipFill>
        <p:spPr>
          <a:xfrm>
            <a:off x="2787364" y="979316"/>
            <a:ext cx="6531986" cy="5035892"/>
          </a:xfrm>
          <a:prstGeom prst="rect">
            <a:avLst/>
          </a:prstGeom>
        </p:spPr>
      </p:pic>
      <p:pic>
        <p:nvPicPr>
          <p:cNvPr id="15" name="Immagine 14">
            <a:extLst>
              <a:ext uri="{FF2B5EF4-FFF2-40B4-BE49-F238E27FC236}">
                <a16:creationId xmlns:a16="http://schemas.microsoft.com/office/drawing/2014/main" id="{B9DEEB0C-CA28-365F-08BE-670F9A27D9D1}"/>
              </a:ext>
            </a:extLst>
          </p:cNvPr>
          <p:cNvPicPr>
            <a:picLocks noChangeAspect="1"/>
          </p:cNvPicPr>
          <p:nvPr userDrawn="1"/>
        </p:nvPicPr>
        <p:blipFill>
          <a:blip r:embed="rId8"/>
          <a:stretch>
            <a:fillRect/>
          </a:stretch>
        </p:blipFill>
        <p:spPr>
          <a:xfrm>
            <a:off x="246605" y="1701597"/>
            <a:ext cx="1992138" cy="391896"/>
          </a:xfrm>
          <a:prstGeom prst="rect">
            <a:avLst/>
          </a:prstGeom>
        </p:spPr>
      </p:pic>
      <p:pic>
        <p:nvPicPr>
          <p:cNvPr id="18" name="Immagine 17" descr="Immagine che contiene logo, Carattere, Elementi grafici, simbolo&#10;&#10;Descrizione generata automaticamente">
            <a:extLst>
              <a:ext uri="{FF2B5EF4-FFF2-40B4-BE49-F238E27FC236}">
                <a16:creationId xmlns:a16="http://schemas.microsoft.com/office/drawing/2014/main" id="{88EE08AA-4829-218D-2AAF-C0528AC379DE}"/>
              </a:ext>
            </a:extLst>
          </p:cNvPr>
          <p:cNvPicPr>
            <a:picLocks noChangeAspect="1"/>
          </p:cNvPicPr>
          <p:nvPr userDrawn="1"/>
        </p:nvPicPr>
        <p:blipFill>
          <a:blip r:embed="rId9"/>
          <a:stretch>
            <a:fillRect/>
          </a:stretch>
        </p:blipFill>
        <p:spPr>
          <a:xfrm>
            <a:off x="10637804" y="1308740"/>
            <a:ext cx="1569799" cy="392857"/>
          </a:xfrm>
          <a:prstGeom prst="rect">
            <a:avLst/>
          </a:prstGeom>
        </p:spPr>
      </p:pic>
      <p:sp>
        <p:nvSpPr>
          <p:cNvPr id="24" name="CasellaDiTesto 23">
            <a:extLst>
              <a:ext uri="{FF2B5EF4-FFF2-40B4-BE49-F238E27FC236}">
                <a16:creationId xmlns:a16="http://schemas.microsoft.com/office/drawing/2014/main" id="{3D626A5E-4843-408E-CB07-604DBAF71BE0}"/>
              </a:ext>
            </a:extLst>
          </p:cNvPr>
          <p:cNvSpPr txBox="1"/>
          <p:nvPr userDrawn="1"/>
        </p:nvSpPr>
        <p:spPr>
          <a:xfrm>
            <a:off x="4309716" y="5935662"/>
            <a:ext cx="3487281" cy="849463"/>
          </a:xfrm>
          <a:prstGeom prst="rect">
            <a:avLst/>
          </a:prstGeom>
          <a:noFill/>
        </p:spPr>
        <p:txBody>
          <a:bodyPr wrap="square" lIns="182880" tIns="146304" rIns="182880" bIns="146304" rtlCol="0">
            <a:spAutoFit/>
          </a:bodyPr>
          <a:lstStyle/>
          <a:p>
            <a:pPr algn="ctr">
              <a:lnSpc>
                <a:spcPct val="90000"/>
              </a:lnSpc>
              <a:spcAft>
                <a:spcPts val="600"/>
              </a:spcAft>
            </a:pPr>
            <a:r>
              <a:rPr lang="it-IT" sz="4000" b="0" dirty="0">
                <a:solidFill>
                  <a:schemeClr val="bg1"/>
                </a:solidFill>
              </a:rPr>
              <a:t>TORINO</a:t>
            </a:r>
          </a:p>
        </p:txBody>
      </p:sp>
    </p:spTree>
    <p:extLst>
      <p:ext uri="{BB962C8B-B14F-4D97-AF65-F5344CB8AC3E}">
        <p14:creationId xmlns:p14="http://schemas.microsoft.com/office/powerpoint/2010/main" val="256163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001344"/>
        </a:solidFill>
        <a:effectLst/>
      </p:bgPr>
    </p:bg>
    <p:spTree>
      <p:nvGrpSpPr>
        <p:cNvPr id="1" name=""/>
        <p:cNvGrpSpPr/>
        <p:nvPr/>
      </p:nvGrpSpPr>
      <p:grpSpPr>
        <a:xfrm>
          <a:off x="0" y="0"/>
          <a:ext cx="0" cy="0"/>
          <a:chOff x="0" y="0"/>
          <a:chExt cx="0" cy="0"/>
        </a:xfrm>
      </p:grpSpPr>
      <p:pic>
        <p:nvPicPr>
          <p:cNvPr id="2" name="Immagine 1" descr="Immagine che contiene testo, Marchio, logo, Elementi grafici&#10;&#10;Descrizione generata automaticamente">
            <a:extLst>
              <a:ext uri="{FF2B5EF4-FFF2-40B4-BE49-F238E27FC236}">
                <a16:creationId xmlns:a16="http://schemas.microsoft.com/office/drawing/2014/main" id="{B266CBCC-8D72-3825-3F39-6C917CBEEC29}"/>
              </a:ext>
            </a:extLst>
          </p:cNvPr>
          <p:cNvPicPr>
            <a:picLocks noChangeAspect="1"/>
          </p:cNvPicPr>
          <p:nvPr userDrawn="1"/>
        </p:nvPicPr>
        <p:blipFill>
          <a:blip r:embed="rId2"/>
          <a:stretch>
            <a:fillRect/>
          </a:stretch>
        </p:blipFill>
        <p:spPr>
          <a:xfrm>
            <a:off x="432861" y="6018791"/>
            <a:ext cx="992463" cy="766181"/>
          </a:xfrm>
          <a:prstGeom prst="rect">
            <a:avLst/>
          </a:prstGeom>
        </p:spPr>
      </p:pic>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4" name="Immagine 3" descr="Immagine che contiene testo&#10;&#10;Descrizione generata automaticamente">
            <a:extLst>
              <a:ext uri="{FF2B5EF4-FFF2-40B4-BE49-F238E27FC236}">
                <a16:creationId xmlns:a16="http://schemas.microsoft.com/office/drawing/2014/main" id="{E8D9801B-E7B1-6FD3-D6B4-2FA5ED7BE6D5}"/>
              </a:ext>
            </a:extLst>
          </p:cNvPr>
          <p:cNvPicPr>
            <a:picLocks noChangeAspect="1"/>
          </p:cNvPicPr>
          <p:nvPr userDrawn="1"/>
        </p:nvPicPr>
        <p:blipFill>
          <a:blip r:embed="rId3"/>
          <a:stretch>
            <a:fillRect/>
          </a:stretch>
        </p:blipFill>
        <p:spPr>
          <a:xfrm>
            <a:off x="357398" y="295778"/>
            <a:ext cx="1212639" cy="730901"/>
          </a:xfrm>
          <a:prstGeom prst="rect">
            <a:avLst/>
          </a:prstGeom>
        </p:spPr>
      </p:pic>
      <p:pic>
        <p:nvPicPr>
          <p:cNvPr id="5" name="Immagine 4" descr="Immagine che contiene testo, Marchio, logo, Elementi grafici&#10;&#10;Descrizione generata automaticamente">
            <a:extLst>
              <a:ext uri="{FF2B5EF4-FFF2-40B4-BE49-F238E27FC236}">
                <a16:creationId xmlns:a16="http://schemas.microsoft.com/office/drawing/2014/main" id="{48A6F024-0943-BD75-7834-6DFCCCEA49A6}"/>
              </a:ext>
            </a:extLst>
          </p:cNvPr>
          <p:cNvPicPr>
            <a:picLocks noChangeAspect="1"/>
          </p:cNvPicPr>
          <p:nvPr userDrawn="1"/>
        </p:nvPicPr>
        <p:blipFill>
          <a:blip r:embed="rId4"/>
          <a:stretch>
            <a:fillRect/>
          </a:stretch>
        </p:blipFill>
        <p:spPr>
          <a:xfrm>
            <a:off x="432861" y="6018791"/>
            <a:ext cx="992463" cy="766181"/>
          </a:xfrm>
          <a:prstGeom prst="rect">
            <a:avLst/>
          </a:prstGeom>
        </p:spPr>
      </p:pic>
      <p:pic>
        <p:nvPicPr>
          <p:cNvPr id="6" name="Immagine 5">
            <a:extLst>
              <a:ext uri="{FF2B5EF4-FFF2-40B4-BE49-F238E27FC236}">
                <a16:creationId xmlns:a16="http://schemas.microsoft.com/office/drawing/2014/main" id="{AA0E7C0A-582B-BCFA-A43D-FA7201A5C4F7}"/>
              </a:ext>
            </a:extLst>
          </p:cNvPr>
          <p:cNvPicPr>
            <a:picLocks noChangeAspect="1"/>
          </p:cNvPicPr>
          <p:nvPr userDrawn="1"/>
        </p:nvPicPr>
        <p:blipFill>
          <a:blip r:embed="rId5"/>
          <a:stretch>
            <a:fillRect/>
          </a:stretch>
        </p:blipFill>
        <p:spPr>
          <a:xfrm>
            <a:off x="7589837" y="6160811"/>
            <a:ext cx="1785264" cy="743860"/>
          </a:xfrm>
          <a:prstGeom prst="rect">
            <a:avLst/>
          </a:prstGeom>
        </p:spPr>
      </p:pic>
      <p:pic>
        <p:nvPicPr>
          <p:cNvPr id="7" name="Immagine 6">
            <a:extLst>
              <a:ext uri="{FF2B5EF4-FFF2-40B4-BE49-F238E27FC236}">
                <a16:creationId xmlns:a16="http://schemas.microsoft.com/office/drawing/2014/main" id="{CAA75BC8-642E-56A8-C622-1ACED9D1960C}"/>
              </a:ext>
            </a:extLst>
          </p:cNvPr>
          <p:cNvPicPr>
            <a:picLocks noChangeAspect="1"/>
          </p:cNvPicPr>
          <p:nvPr userDrawn="1"/>
        </p:nvPicPr>
        <p:blipFill>
          <a:blip r:embed="rId6"/>
          <a:stretch>
            <a:fillRect/>
          </a:stretch>
        </p:blipFill>
        <p:spPr>
          <a:xfrm>
            <a:off x="9723437" y="6298042"/>
            <a:ext cx="1992138" cy="391896"/>
          </a:xfrm>
          <a:prstGeom prst="rect">
            <a:avLst/>
          </a:prstGeom>
        </p:spPr>
      </p:pic>
      <p:pic>
        <p:nvPicPr>
          <p:cNvPr id="8" name="Immagine 7" descr="Immagine che contiene logo, Carattere, Elementi grafici, simbolo&#10;&#10;Descrizione generata automaticamente">
            <a:extLst>
              <a:ext uri="{FF2B5EF4-FFF2-40B4-BE49-F238E27FC236}">
                <a16:creationId xmlns:a16="http://schemas.microsoft.com/office/drawing/2014/main" id="{47FF9FE6-09F9-A422-80F5-2187B1CDB8BE}"/>
              </a:ext>
            </a:extLst>
          </p:cNvPr>
          <p:cNvPicPr>
            <a:picLocks noChangeAspect="1"/>
          </p:cNvPicPr>
          <p:nvPr userDrawn="1"/>
        </p:nvPicPr>
        <p:blipFill>
          <a:blip r:embed="rId7"/>
          <a:stretch>
            <a:fillRect/>
          </a:stretch>
        </p:blipFill>
        <p:spPr>
          <a:xfrm>
            <a:off x="6311507" y="6440632"/>
            <a:ext cx="736108" cy="184218"/>
          </a:xfrm>
          <a:prstGeom prst="rect">
            <a:avLst/>
          </a:prstGeom>
        </p:spPr>
      </p:pic>
    </p:spTree>
    <p:extLst>
      <p:ext uri="{BB962C8B-B14F-4D97-AF65-F5344CB8AC3E}">
        <p14:creationId xmlns:p14="http://schemas.microsoft.com/office/powerpoint/2010/main" val="4032198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Tree>
    <p:extLst>
      <p:ext uri="{BB962C8B-B14F-4D97-AF65-F5344CB8AC3E}">
        <p14:creationId xmlns:p14="http://schemas.microsoft.com/office/powerpoint/2010/main" val="392384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9" name="Immagine 8" descr="Immagine che contiene testo&#10;&#10;Descrizione generata automaticamente">
            <a:extLst>
              <a:ext uri="{FF2B5EF4-FFF2-40B4-BE49-F238E27FC236}">
                <a16:creationId xmlns:a16="http://schemas.microsoft.com/office/drawing/2014/main" id="{79A9C8AC-8575-F265-3B01-4ABFC56BD3C9}"/>
              </a:ext>
            </a:extLst>
          </p:cNvPr>
          <p:cNvPicPr>
            <a:picLocks noChangeAspect="1"/>
          </p:cNvPicPr>
          <p:nvPr userDrawn="1"/>
        </p:nvPicPr>
        <p:blipFill>
          <a:blip r:embed="rId2"/>
          <a:stretch>
            <a:fillRect/>
          </a:stretch>
        </p:blipFill>
        <p:spPr>
          <a:xfrm>
            <a:off x="357398" y="295778"/>
            <a:ext cx="1212639" cy="730901"/>
          </a:xfrm>
          <a:prstGeom prst="rect">
            <a:avLst/>
          </a:prstGeom>
        </p:spPr>
      </p:pic>
      <p:pic>
        <p:nvPicPr>
          <p:cNvPr id="10" name="Immagine 9" descr="Immagine che contiene testo, Marchio, logo, Elementi grafici&#10;&#10;Descrizione generata automaticamente">
            <a:extLst>
              <a:ext uri="{FF2B5EF4-FFF2-40B4-BE49-F238E27FC236}">
                <a16:creationId xmlns:a16="http://schemas.microsoft.com/office/drawing/2014/main" id="{8538CCEA-B029-009D-F810-58E2E8CDBD9D}"/>
              </a:ext>
            </a:extLst>
          </p:cNvPr>
          <p:cNvPicPr>
            <a:picLocks noChangeAspect="1"/>
          </p:cNvPicPr>
          <p:nvPr userDrawn="1"/>
        </p:nvPicPr>
        <p:blipFill>
          <a:blip r:embed="rId3"/>
          <a:stretch>
            <a:fillRect/>
          </a:stretch>
        </p:blipFill>
        <p:spPr>
          <a:xfrm>
            <a:off x="432861" y="6018791"/>
            <a:ext cx="992463" cy="766181"/>
          </a:xfrm>
          <a:prstGeom prst="rect">
            <a:avLst/>
          </a:prstGeom>
        </p:spPr>
      </p:pic>
      <p:pic>
        <p:nvPicPr>
          <p:cNvPr id="11" name="Immagine 10">
            <a:extLst>
              <a:ext uri="{FF2B5EF4-FFF2-40B4-BE49-F238E27FC236}">
                <a16:creationId xmlns:a16="http://schemas.microsoft.com/office/drawing/2014/main" id="{560627CD-F4B2-E37C-8C29-B0036D67A08C}"/>
              </a:ext>
            </a:extLst>
          </p:cNvPr>
          <p:cNvPicPr>
            <a:picLocks noChangeAspect="1"/>
          </p:cNvPicPr>
          <p:nvPr userDrawn="1"/>
        </p:nvPicPr>
        <p:blipFill>
          <a:blip r:embed="rId4"/>
          <a:stretch>
            <a:fillRect/>
          </a:stretch>
        </p:blipFill>
        <p:spPr>
          <a:xfrm>
            <a:off x="7589837" y="6160811"/>
            <a:ext cx="1785264" cy="743860"/>
          </a:xfrm>
          <a:prstGeom prst="rect">
            <a:avLst/>
          </a:prstGeom>
        </p:spPr>
      </p:pic>
      <p:pic>
        <p:nvPicPr>
          <p:cNvPr id="12" name="Immagine 11">
            <a:extLst>
              <a:ext uri="{FF2B5EF4-FFF2-40B4-BE49-F238E27FC236}">
                <a16:creationId xmlns:a16="http://schemas.microsoft.com/office/drawing/2014/main" id="{0003A436-105E-4CF6-6D00-8FC562FD87BB}"/>
              </a:ext>
            </a:extLst>
          </p:cNvPr>
          <p:cNvPicPr>
            <a:picLocks noChangeAspect="1"/>
          </p:cNvPicPr>
          <p:nvPr userDrawn="1"/>
        </p:nvPicPr>
        <p:blipFill>
          <a:blip r:embed="rId5"/>
          <a:stretch>
            <a:fillRect/>
          </a:stretch>
        </p:blipFill>
        <p:spPr>
          <a:xfrm>
            <a:off x="9723437" y="6298042"/>
            <a:ext cx="1992138" cy="391896"/>
          </a:xfrm>
          <a:prstGeom prst="rect">
            <a:avLst/>
          </a:prstGeom>
        </p:spPr>
      </p:pic>
      <p:pic>
        <p:nvPicPr>
          <p:cNvPr id="13" name="Immagine 12" descr="Immagine che contiene logo, Carattere, Elementi grafici, simbolo&#10;&#10;Descrizione generata automaticamente">
            <a:extLst>
              <a:ext uri="{FF2B5EF4-FFF2-40B4-BE49-F238E27FC236}">
                <a16:creationId xmlns:a16="http://schemas.microsoft.com/office/drawing/2014/main" id="{B244C63E-1CBD-77A5-A131-FD96083DC9CC}"/>
              </a:ext>
            </a:extLst>
          </p:cNvPr>
          <p:cNvPicPr>
            <a:picLocks noChangeAspect="1"/>
          </p:cNvPicPr>
          <p:nvPr userDrawn="1"/>
        </p:nvPicPr>
        <p:blipFill>
          <a:blip r:embed="rId6"/>
          <a:stretch>
            <a:fillRect/>
          </a:stretch>
        </p:blipFill>
        <p:spPr>
          <a:xfrm>
            <a:off x="6311507" y="6440632"/>
            <a:ext cx="736108" cy="18421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hree Labels Slide">
    <p:bg>
      <p:bgPr>
        <a:solidFill>
          <a:srgbClr val="001344"/>
        </a:solidFill>
        <a:effectLst/>
      </p:bgPr>
    </p:bg>
    <p:spTree>
      <p:nvGrpSpPr>
        <p:cNvPr id="1" name=""/>
        <p:cNvGrpSpPr/>
        <p:nvPr/>
      </p:nvGrpSpPr>
      <p:grpSpPr>
        <a:xfrm>
          <a:off x="0" y="0"/>
          <a:ext cx="0" cy="0"/>
          <a:chOff x="0" y="0"/>
          <a:chExt cx="0" cy="0"/>
        </a:xfrm>
      </p:grpSpPr>
      <p:sp>
        <p:nvSpPr>
          <p:cNvPr id="10" name="Subtitle 2"/>
          <p:cNvSpPr>
            <a:spLocks noGrp="1"/>
          </p:cNvSpPr>
          <p:nvPr>
            <p:ph type="subTitle" idx="1" hasCustomPrompt="1"/>
          </p:nvPr>
        </p:nvSpPr>
        <p:spPr>
          <a:xfrm>
            <a:off x="793473" y="4728101"/>
            <a:ext cx="5695057" cy="1220692"/>
          </a:xfrm>
        </p:spPr>
        <p:txBody>
          <a:bodyPr>
            <a:spAutoFit/>
          </a:bodyPr>
          <a:lstStyle>
            <a:lvl1pPr marL="0" indent="0" algn="l">
              <a:lnSpc>
                <a:spcPct val="90000"/>
              </a:lnSpc>
              <a:spcBef>
                <a:spcPts val="0"/>
              </a:spcBef>
              <a:buNone/>
              <a:defRPr lang="en-US" sz="3654" kern="1200" spc="-72" baseline="0" dirty="0">
                <a:gradFill>
                  <a:gsLst>
                    <a:gs pos="100000">
                      <a:schemeClr val="bg1"/>
                    </a:gs>
                    <a:gs pos="0">
                      <a:schemeClr val="bg1"/>
                    </a:gs>
                  </a:gsLst>
                  <a:lin ang="5400000" scaled="0"/>
                </a:gradFill>
                <a:latin typeface="Segoe UI Light" panose="020B0502040204020203" pitchFamily="34" charset="0"/>
                <a:ea typeface="+mn-ea"/>
                <a:cs typeface="Segoe UI Light" panose="020B0502040204020203" pitchFamily="34" charset="0"/>
              </a:defRPr>
            </a:lvl1pPr>
            <a:lvl2pPr marL="466323" indent="0" algn="ctr">
              <a:buNone/>
              <a:defRPr>
                <a:solidFill>
                  <a:schemeClr val="tx1">
                    <a:tint val="75000"/>
                  </a:schemeClr>
                </a:solidFill>
              </a:defRPr>
            </a:lvl2pPr>
            <a:lvl3pPr marL="932646" indent="0" algn="ctr">
              <a:buNone/>
              <a:defRPr>
                <a:solidFill>
                  <a:schemeClr val="tx1">
                    <a:tint val="75000"/>
                  </a:schemeClr>
                </a:solidFill>
              </a:defRPr>
            </a:lvl3pPr>
            <a:lvl4pPr marL="1398969" indent="0" algn="ctr">
              <a:buNone/>
              <a:defRPr>
                <a:solidFill>
                  <a:schemeClr val="tx1">
                    <a:tint val="75000"/>
                  </a:schemeClr>
                </a:solidFill>
              </a:defRPr>
            </a:lvl4pPr>
            <a:lvl5pPr marL="1865293" indent="0" algn="ctr">
              <a:buNone/>
              <a:defRPr>
                <a:solidFill>
                  <a:schemeClr val="tx1">
                    <a:tint val="75000"/>
                  </a:schemeClr>
                </a:solidFill>
              </a:defRPr>
            </a:lvl5pPr>
            <a:lvl6pPr marL="2331616" indent="0" algn="ctr">
              <a:buNone/>
              <a:defRPr>
                <a:solidFill>
                  <a:schemeClr val="tx1">
                    <a:tint val="75000"/>
                  </a:schemeClr>
                </a:solidFill>
              </a:defRPr>
            </a:lvl6pPr>
            <a:lvl7pPr marL="2797939" indent="0" algn="ctr">
              <a:buNone/>
              <a:defRPr>
                <a:solidFill>
                  <a:schemeClr val="tx1">
                    <a:tint val="75000"/>
                  </a:schemeClr>
                </a:solidFill>
              </a:defRPr>
            </a:lvl7pPr>
            <a:lvl8pPr marL="3264261" indent="0" algn="ctr">
              <a:buNone/>
              <a:defRPr>
                <a:solidFill>
                  <a:schemeClr val="tx1">
                    <a:tint val="75000"/>
                  </a:schemeClr>
                </a:solidFill>
              </a:defRPr>
            </a:lvl8pPr>
            <a:lvl9pPr marL="3730585" indent="0" algn="ctr">
              <a:buNone/>
              <a:defRPr>
                <a:solidFill>
                  <a:schemeClr val="tx1">
                    <a:tint val="75000"/>
                  </a:schemeClr>
                </a:solidFill>
              </a:defRPr>
            </a:lvl9pPr>
          </a:lstStyle>
          <a:p>
            <a:pPr marL="0" marR="0" lvl="0" indent="0" algn="l" defTabSz="932646"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12" name="Text Placeholder 4"/>
          <p:cNvSpPr>
            <a:spLocks noGrp="1"/>
          </p:cNvSpPr>
          <p:nvPr>
            <p:ph type="body" sz="quarter" idx="11" hasCustomPrompt="1"/>
          </p:nvPr>
        </p:nvSpPr>
        <p:spPr>
          <a:xfrm>
            <a:off x="793473" y="1306748"/>
            <a:ext cx="5695057" cy="3009670"/>
          </a:xfrm>
        </p:spPr>
        <p:txBody>
          <a:bodyPr wrap="square" anchor="b">
            <a:spAutoFit/>
          </a:bodyPr>
          <a:lstStyle>
            <a:lvl1pPr marL="0" indent="0">
              <a:buNone/>
              <a:defRPr sz="6799" spc="-154">
                <a:gradFill>
                  <a:gsLst>
                    <a:gs pos="100000">
                      <a:schemeClr val="bg1"/>
                    </a:gs>
                    <a:gs pos="0">
                      <a:schemeClr val="bg1"/>
                    </a:gs>
                  </a:gsLst>
                  <a:lin ang="5400000" scaled="0"/>
                </a:gradFill>
                <a:latin typeface="Segoe UI Light" panose="020B0502040204020203" pitchFamily="34" charset="0"/>
                <a:cs typeface="Segoe UI Light" panose="020B0502040204020203" pitchFamily="34" charset="0"/>
              </a:defRPr>
            </a:lvl1pPr>
          </a:lstStyle>
          <a:p>
            <a:pPr lvl="0"/>
            <a:r>
              <a:rPr lang="en-US" dirty="0"/>
              <a:t>Click to edit master text styles</a:t>
            </a:r>
          </a:p>
        </p:txBody>
      </p:sp>
      <p:pic>
        <p:nvPicPr>
          <p:cNvPr id="8" name="Immagine 7" descr="Immagine che contiene testo&#10;&#10;Descrizione generata automaticamente">
            <a:extLst>
              <a:ext uri="{FF2B5EF4-FFF2-40B4-BE49-F238E27FC236}">
                <a16:creationId xmlns:a16="http://schemas.microsoft.com/office/drawing/2014/main" id="{DF21BA65-D27F-4F2A-B4F4-D583495CA261}"/>
              </a:ext>
            </a:extLst>
          </p:cNvPr>
          <p:cNvPicPr>
            <a:picLocks noChangeAspect="1"/>
          </p:cNvPicPr>
          <p:nvPr userDrawn="1"/>
        </p:nvPicPr>
        <p:blipFill>
          <a:blip r:embed="rId2"/>
          <a:stretch>
            <a:fillRect/>
          </a:stretch>
        </p:blipFill>
        <p:spPr>
          <a:xfrm>
            <a:off x="10453833" y="373062"/>
            <a:ext cx="1646986" cy="992698"/>
          </a:xfrm>
          <a:prstGeom prst="rect">
            <a:avLst/>
          </a:prstGeom>
        </p:spPr>
      </p:pic>
      <p:pic>
        <p:nvPicPr>
          <p:cNvPr id="11" name="Immagine 10" descr="Immagine che contiene testo, Marchio, logo, Elementi grafici&#10;&#10;Descrizione generata automaticamente">
            <a:extLst>
              <a:ext uri="{FF2B5EF4-FFF2-40B4-BE49-F238E27FC236}">
                <a16:creationId xmlns:a16="http://schemas.microsoft.com/office/drawing/2014/main" id="{7E3C6705-D312-BBDA-1167-FEA5EDCC4DCD}"/>
              </a:ext>
            </a:extLst>
          </p:cNvPr>
          <p:cNvPicPr>
            <a:picLocks noChangeAspect="1"/>
          </p:cNvPicPr>
          <p:nvPr userDrawn="1"/>
        </p:nvPicPr>
        <p:blipFill>
          <a:blip r:embed="rId3"/>
          <a:stretch>
            <a:fillRect/>
          </a:stretch>
        </p:blipFill>
        <p:spPr>
          <a:xfrm>
            <a:off x="11011151" y="5932894"/>
            <a:ext cx="992463" cy="766181"/>
          </a:xfrm>
          <a:prstGeom prst="rect">
            <a:avLst/>
          </a:prstGeom>
        </p:spPr>
      </p:pic>
      <p:pic>
        <p:nvPicPr>
          <p:cNvPr id="13" name="Immagine 12">
            <a:extLst>
              <a:ext uri="{FF2B5EF4-FFF2-40B4-BE49-F238E27FC236}">
                <a16:creationId xmlns:a16="http://schemas.microsoft.com/office/drawing/2014/main" id="{F8831D3D-EB81-CA87-F994-471567B9C756}"/>
              </a:ext>
            </a:extLst>
          </p:cNvPr>
          <p:cNvPicPr>
            <a:picLocks noChangeAspect="1"/>
          </p:cNvPicPr>
          <p:nvPr userDrawn="1"/>
        </p:nvPicPr>
        <p:blipFill>
          <a:blip r:embed="rId4"/>
          <a:stretch>
            <a:fillRect/>
          </a:stretch>
        </p:blipFill>
        <p:spPr>
          <a:xfrm>
            <a:off x="6512099" y="6160811"/>
            <a:ext cx="1785264" cy="743860"/>
          </a:xfrm>
          <a:prstGeom prst="rect">
            <a:avLst/>
          </a:prstGeom>
        </p:spPr>
      </p:pic>
      <p:pic>
        <p:nvPicPr>
          <p:cNvPr id="14" name="Immagine 13">
            <a:extLst>
              <a:ext uri="{FF2B5EF4-FFF2-40B4-BE49-F238E27FC236}">
                <a16:creationId xmlns:a16="http://schemas.microsoft.com/office/drawing/2014/main" id="{20E922BA-63B9-0DC5-D719-B3A5DE1DBEAF}"/>
              </a:ext>
            </a:extLst>
          </p:cNvPr>
          <p:cNvPicPr>
            <a:picLocks noChangeAspect="1"/>
          </p:cNvPicPr>
          <p:nvPr userDrawn="1"/>
        </p:nvPicPr>
        <p:blipFill>
          <a:blip r:embed="rId5"/>
          <a:stretch>
            <a:fillRect/>
          </a:stretch>
        </p:blipFill>
        <p:spPr>
          <a:xfrm>
            <a:off x="8645699" y="6298042"/>
            <a:ext cx="1992138" cy="391896"/>
          </a:xfrm>
          <a:prstGeom prst="rect">
            <a:avLst/>
          </a:prstGeom>
        </p:spPr>
      </p:pic>
      <p:pic>
        <p:nvPicPr>
          <p:cNvPr id="15" name="Immagine 14" descr="Immagine che contiene logo, Carattere, Elementi grafici, simbolo&#10;&#10;Descrizione generata automaticamente">
            <a:extLst>
              <a:ext uri="{FF2B5EF4-FFF2-40B4-BE49-F238E27FC236}">
                <a16:creationId xmlns:a16="http://schemas.microsoft.com/office/drawing/2014/main" id="{F097A723-4006-55D6-EE47-854095990806}"/>
              </a:ext>
            </a:extLst>
          </p:cNvPr>
          <p:cNvPicPr>
            <a:picLocks noChangeAspect="1"/>
          </p:cNvPicPr>
          <p:nvPr userDrawn="1"/>
        </p:nvPicPr>
        <p:blipFill>
          <a:blip r:embed="rId6"/>
          <a:stretch>
            <a:fillRect/>
          </a:stretch>
        </p:blipFill>
        <p:spPr>
          <a:xfrm>
            <a:off x="5233769" y="6440632"/>
            <a:ext cx="736108" cy="184218"/>
          </a:xfrm>
          <a:prstGeom prst="rect">
            <a:avLst/>
          </a:prstGeom>
        </p:spPr>
      </p:pic>
    </p:spTree>
    <p:extLst>
      <p:ext uri="{BB962C8B-B14F-4D97-AF65-F5344CB8AC3E}">
        <p14:creationId xmlns:p14="http://schemas.microsoft.com/office/powerpoint/2010/main" val="1459763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765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23E76-96CF-1689-38C5-A1DF412A85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79367F-54FD-FF25-2E23-13D190E0D2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C6640-C3DF-B998-E6EB-C5631263D451}"/>
              </a:ext>
            </a:extLst>
          </p:cNvPr>
          <p:cNvSpPr>
            <a:spLocks noGrp="1"/>
          </p:cNvSpPr>
          <p:nvPr>
            <p:ph type="dt" sz="half" idx="10"/>
          </p:nvPr>
        </p:nvSpPr>
        <p:spPr/>
        <p:txBody>
          <a:bodyPr/>
          <a:lstStyle/>
          <a:p>
            <a:fld id="{BAD0B23A-5A61-4A5C-AD01-6CDF493C7C46}" type="datetimeFigureOut">
              <a:rPr lang="en-US" smtClean="0"/>
              <a:t>4/19/2024</a:t>
            </a:fld>
            <a:endParaRPr lang="en-US"/>
          </a:p>
        </p:txBody>
      </p:sp>
      <p:sp>
        <p:nvSpPr>
          <p:cNvPr id="5" name="Footer Placeholder 4">
            <a:extLst>
              <a:ext uri="{FF2B5EF4-FFF2-40B4-BE49-F238E27FC236}">
                <a16:creationId xmlns:a16="http://schemas.microsoft.com/office/drawing/2014/main" id="{C07473B8-D8D9-66A4-95BD-0A60AEF3D2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81AF94-B32E-1C57-B5C7-A1F81BF0C032}"/>
              </a:ext>
            </a:extLst>
          </p:cNvPr>
          <p:cNvSpPr>
            <a:spLocks noGrp="1"/>
          </p:cNvSpPr>
          <p:nvPr>
            <p:ph type="sldNum" sz="quarter" idx="12"/>
          </p:nvPr>
        </p:nvSpPr>
        <p:spPr/>
        <p:txBody>
          <a:bodyPr/>
          <a:lstStyle/>
          <a:p>
            <a:fld id="{7626AC53-C087-4CB0-A58C-951E073CF575}" type="slidenum">
              <a:rPr lang="en-US" smtClean="0"/>
              <a:t>‹#›</a:t>
            </a:fld>
            <a:endParaRPr lang="en-US"/>
          </a:p>
        </p:txBody>
      </p:sp>
    </p:spTree>
    <p:extLst>
      <p:ext uri="{BB962C8B-B14F-4D97-AF65-F5344CB8AC3E}">
        <p14:creationId xmlns:p14="http://schemas.microsoft.com/office/powerpoint/2010/main" val="11768676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C3D6995D-6814-0638-0FCF-138CF1283DCB}"/>
              </a:ext>
            </a:extLst>
          </p:cNvPr>
          <p:cNvPicPr>
            <a:picLocks noChangeAspect="1"/>
          </p:cNvPicPr>
          <p:nvPr userDrawn="1"/>
        </p:nvPicPr>
        <p:blipFill>
          <a:blip r:embed="rId3"/>
          <a:stretch>
            <a:fillRect/>
          </a:stretch>
        </p:blipFill>
        <p:spPr>
          <a:xfrm>
            <a:off x="10453833" y="373062"/>
            <a:ext cx="1646986" cy="992698"/>
          </a:xfrm>
          <a:prstGeom prst="rect">
            <a:avLst/>
          </a:prstGeom>
        </p:spPr>
      </p:pic>
      <p:pic>
        <p:nvPicPr>
          <p:cNvPr id="11" name="Immagine 10" descr="Immagine che contiene testo, Marchio, logo, Elementi grafici&#10;&#10;Descrizione generata automaticamente">
            <a:extLst>
              <a:ext uri="{FF2B5EF4-FFF2-40B4-BE49-F238E27FC236}">
                <a16:creationId xmlns:a16="http://schemas.microsoft.com/office/drawing/2014/main" id="{E5F21FCB-FD97-247A-DB8B-D6AEE37A06E0}"/>
              </a:ext>
            </a:extLst>
          </p:cNvPr>
          <p:cNvPicPr>
            <a:picLocks noChangeAspect="1"/>
          </p:cNvPicPr>
          <p:nvPr userDrawn="1"/>
        </p:nvPicPr>
        <p:blipFill>
          <a:blip r:embed="rId4"/>
          <a:stretch>
            <a:fillRect/>
          </a:stretch>
        </p:blipFill>
        <p:spPr>
          <a:xfrm>
            <a:off x="11011151" y="5932894"/>
            <a:ext cx="992463" cy="766181"/>
          </a:xfrm>
          <a:prstGeom prst="rect">
            <a:avLst/>
          </a:prstGeom>
        </p:spPr>
      </p:pic>
      <p:pic>
        <p:nvPicPr>
          <p:cNvPr id="12" name="Immagine 11">
            <a:extLst>
              <a:ext uri="{FF2B5EF4-FFF2-40B4-BE49-F238E27FC236}">
                <a16:creationId xmlns:a16="http://schemas.microsoft.com/office/drawing/2014/main" id="{01FDA946-3DED-5B21-9C3B-E3B80FDD27DF}"/>
              </a:ext>
            </a:extLst>
          </p:cNvPr>
          <p:cNvPicPr>
            <a:picLocks noChangeAspect="1"/>
          </p:cNvPicPr>
          <p:nvPr userDrawn="1"/>
        </p:nvPicPr>
        <p:blipFill>
          <a:blip r:embed="rId5"/>
          <a:stretch>
            <a:fillRect/>
          </a:stretch>
        </p:blipFill>
        <p:spPr>
          <a:xfrm>
            <a:off x="6512099" y="6160811"/>
            <a:ext cx="1785264" cy="743860"/>
          </a:xfrm>
          <a:prstGeom prst="rect">
            <a:avLst/>
          </a:prstGeom>
        </p:spPr>
      </p:pic>
      <p:pic>
        <p:nvPicPr>
          <p:cNvPr id="13" name="Immagine 12">
            <a:extLst>
              <a:ext uri="{FF2B5EF4-FFF2-40B4-BE49-F238E27FC236}">
                <a16:creationId xmlns:a16="http://schemas.microsoft.com/office/drawing/2014/main" id="{40DC5D25-1015-894C-9CEF-6537A6140958}"/>
              </a:ext>
            </a:extLst>
          </p:cNvPr>
          <p:cNvPicPr>
            <a:picLocks noChangeAspect="1"/>
          </p:cNvPicPr>
          <p:nvPr userDrawn="1"/>
        </p:nvPicPr>
        <p:blipFill>
          <a:blip r:embed="rId6"/>
          <a:stretch>
            <a:fillRect/>
          </a:stretch>
        </p:blipFill>
        <p:spPr>
          <a:xfrm>
            <a:off x="8645699" y="6298042"/>
            <a:ext cx="1992138" cy="391896"/>
          </a:xfrm>
          <a:prstGeom prst="rect">
            <a:avLst/>
          </a:prstGeom>
        </p:spPr>
      </p:pic>
      <p:pic>
        <p:nvPicPr>
          <p:cNvPr id="14" name="Immagine 13" descr="Immagine che contiene logo, Carattere, Elementi grafici, simbolo&#10;&#10;Descrizione generata automaticamente">
            <a:extLst>
              <a:ext uri="{FF2B5EF4-FFF2-40B4-BE49-F238E27FC236}">
                <a16:creationId xmlns:a16="http://schemas.microsoft.com/office/drawing/2014/main" id="{DC454F03-F1F4-1B3B-78B7-9A2EE399CAD9}"/>
              </a:ext>
            </a:extLst>
          </p:cNvPr>
          <p:cNvPicPr>
            <a:picLocks noChangeAspect="1"/>
          </p:cNvPicPr>
          <p:nvPr userDrawn="1"/>
        </p:nvPicPr>
        <p:blipFill>
          <a:blip r:embed="rId7"/>
          <a:stretch>
            <a:fillRect/>
          </a:stretch>
        </p:blipFill>
        <p:spPr>
          <a:xfrm>
            <a:off x="5233769" y="6440632"/>
            <a:ext cx="736108" cy="184218"/>
          </a:xfrm>
          <a:prstGeom prst="rect">
            <a:avLst/>
          </a:prstGeom>
        </p:spPr>
      </p:pic>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451AE0CE-0A83-4434-B2D0-8A01F6591EEF}"/>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Title 1"/>
          <p:cNvSpPr>
            <a:spLocks noGrp="1"/>
          </p:cNvSpPr>
          <p:nvPr>
            <p:ph type="title" hasCustomPrompt="1"/>
          </p:nvPr>
        </p:nvSpPr>
        <p:spPr>
          <a:xfrm>
            <a:off x="554038" y="2125678"/>
            <a:ext cx="10998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1099819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6" name="TextBox 5">
            <a:extLst>
              <a:ext uri="{FF2B5EF4-FFF2-40B4-BE49-F238E27FC236}">
                <a16:creationId xmlns:a16="http://schemas.microsoft.com/office/drawing/2014/main" id="{C7B981B0-F6EC-44B0-B6FD-1E539A2444DB}"/>
              </a:ext>
            </a:extLst>
          </p:cNvPr>
          <p:cNvSpPr txBox="1"/>
          <p:nvPr userDrawn="1"/>
        </p:nvSpPr>
        <p:spPr>
          <a:xfrm>
            <a:off x="9723437" y="207081"/>
            <a:ext cx="2211888"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#GlobalAzureTorino</a:t>
            </a:r>
          </a:p>
        </p:txBody>
      </p:sp>
      <p:pic>
        <p:nvPicPr>
          <p:cNvPr id="5" name="Immagine 4">
            <a:extLst>
              <a:ext uri="{FF2B5EF4-FFF2-40B4-BE49-F238E27FC236}">
                <a16:creationId xmlns:a16="http://schemas.microsoft.com/office/drawing/2014/main" id="{EB4B3051-C4FA-3634-1A18-ED1038BE77C7}"/>
              </a:ext>
            </a:extLst>
          </p:cNvPr>
          <p:cNvPicPr>
            <a:picLocks noChangeAspect="1"/>
          </p:cNvPicPr>
          <p:nvPr userDrawn="1"/>
        </p:nvPicPr>
        <p:blipFill>
          <a:blip r:embed="rId4"/>
          <a:stretch>
            <a:fillRect/>
          </a:stretch>
        </p:blipFill>
        <p:spPr>
          <a:xfrm>
            <a:off x="7589837" y="6160811"/>
            <a:ext cx="1785264" cy="743860"/>
          </a:xfrm>
          <a:prstGeom prst="rect">
            <a:avLst/>
          </a:prstGeom>
        </p:spPr>
      </p:pic>
      <p:pic>
        <p:nvPicPr>
          <p:cNvPr id="2" name="Immagine 1">
            <a:extLst>
              <a:ext uri="{FF2B5EF4-FFF2-40B4-BE49-F238E27FC236}">
                <a16:creationId xmlns:a16="http://schemas.microsoft.com/office/drawing/2014/main" id="{C26F07C0-ED35-31A4-0612-62C0F54FCAFF}"/>
              </a:ext>
            </a:extLst>
          </p:cNvPr>
          <p:cNvPicPr>
            <a:picLocks noChangeAspect="1"/>
          </p:cNvPicPr>
          <p:nvPr userDrawn="1"/>
        </p:nvPicPr>
        <p:blipFill>
          <a:blip r:embed="rId5"/>
          <a:stretch>
            <a:fillRect/>
          </a:stretch>
        </p:blipFill>
        <p:spPr>
          <a:xfrm>
            <a:off x="9723437" y="6298042"/>
            <a:ext cx="1992138" cy="391896"/>
          </a:xfrm>
          <a:prstGeom prst="rect">
            <a:avLst/>
          </a:prstGeom>
        </p:spPr>
      </p:pic>
      <p:pic>
        <p:nvPicPr>
          <p:cNvPr id="7" name="Immagine 6" descr="Immagine che contiene logo, Carattere, Elementi grafici, simbolo&#10;&#10;Descrizione generata automaticamente">
            <a:extLst>
              <a:ext uri="{FF2B5EF4-FFF2-40B4-BE49-F238E27FC236}">
                <a16:creationId xmlns:a16="http://schemas.microsoft.com/office/drawing/2014/main" id="{EB8FC5D8-4455-BDDC-FA08-93D959522B04}"/>
              </a:ext>
            </a:extLst>
          </p:cNvPr>
          <p:cNvPicPr>
            <a:picLocks noChangeAspect="1"/>
          </p:cNvPicPr>
          <p:nvPr userDrawn="1"/>
        </p:nvPicPr>
        <p:blipFill>
          <a:blip r:embed="rId6"/>
          <a:stretch>
            <a:fillRect/>
          </a:stretch>
        </p:blipFill>
        <p:spPr>
          <a:xfrm>
            <a:off x="6311507" y="6440632"/>
            <a:ext cx="736108" cy="184218"/>
          </a:xfrm>
          <a:prstGeom prst="rect">
            <a:avLst/>
          </a:prstGeom>
        </p:spPr>
      </p:pic>
      <p:pic>
        <p:nvPicPr>
          <p:cNvPr id="10" name="Immagine 9" descr="Immagine che contiene testo, Marchio, logo, Elementi grafici&#10;&#10;Descrizione generata automaticamente">
            <a:extLst>
              <a:ext uri="{FF2B5EF4-FFF2-40B4-BE49-F238E27FC236}">
                <a16:creationId xmlns:a16="http://schemas.microsoft.com/office/drawing/2014/main" id="{E4401A0C-CB56-45D2-6380-A6BC86FE9A8B}"/>
              </a:ext>
            </a:extLst>
          </p:cNvPr>
          <p:cNvPicPr>
            <a:picLocks noChangeAspect="1"/>
          </p:cNvPicPr>
          <p:nvPr userDrawn="1"/>
        </p:nvPicPr>
        <p:blipFill>
          <a:blip r:embed="rId7"/>
          <a:stretch>
            <a:fillRect/>
          </a:stretch>
        </p:blipFill>
        <p:spPr>
          <a:xfrm>
            <a:off x="432861" y="6018791"/>
            <a:ext cx="992463" cy="766181"/>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D3B185BF-7BDD-1CDA-8DB2-114346D99E03}"/>
              </a:ext>
            </a:extLst>
          </p:cNvPr>
          <p:cNvPicPr>
            <a:picLocks noChangeAspect="1"/>
          </p:cNvPicPr>
          <p:nvPr userDrawn="1"/>
        </p:nvPicPr>
        <p:blipFill>
          <a:blip r:embed="rId8"/>
          <a:stretch>
            <a:fillRect/>
          </a:stretch>
        </p:blipFill>
        <p:spPr>
          <a:xfrm>
            <a:off x="357398" y="295778"/>
            <a:ext cx="1212639" cy="730901"/>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n-lt"/>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n-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n-lt"/>
                <a:ea typeface="+mn-ea"/>
                <a:cs typeface="+mn-cs"/>
              </a:defRPr>
            </a:lvl1pPr>
          </a:lstStyle>
          <a:p>
            <a:pPr lvl="0"/>
            <a:r>
              <a:rPr lang="en-US" dirty="0"/>
              <a:t>Name</a:t>
            </a:r>
          </a:p>
        </p:txBody>
      </p:sp>
      <p:pic>
        <p:nvPicPr>
          <p:cNvPr id="2" name="Immagine 1" descr="Immagine che contiene testo&#10;&#10;Descrizione generata automaticamente">
            <a:extLst>
              <a:ext uri="{FF2B5EF4-FFF2-40B4-BE49-F238E27FC236}">
                <a16:creationId xmlns:a16="http://schemas.microsoft.com/office/drawing/2014/main" id="{C888989F-8C19-826A-F9DB-E389A720CD5C}"/>
              </a:ext>
            </a:extLst>
          </p:cNvPr>
          <p:cNvPicPr>
            <a:picLocks noChangeAspect="1"/>
          </p:cNvPicPr>
          <p:nvPr userDrawn="1"/>
        </p:nvPicPr>
        <p:blipFill>
          <a:blip r:embed="rId3"/>
          <a:stretch>
            <a:fillRect/>
          </a:stretch>
        </p:blipFill>
        <p:spPr>
          <a:xfrm>
            <a:off x="10453833" y="373062"/>
            <a:ext cx="1646986" cy="992698"/>
          </a:xfrm>
          <a:prstGeom prst="rect">
            <a:avLst/>
          </a:prstGeom>
        </p:spPr>
      </p:pic>
      <p:pic>
        <p:nvPicPr>
          <p:cNvPr id="3" name="Immagine 2" descr="Immagine che contiene testo, Marchio, logo, Elementi grafici&#10;&#10;Descrizione generata automaticamente">
            <a:extLst>
              <a:ext uri="{FF2B5EF4-FFF2-40B4-BE49-F238E27FC236}">
                <a16:creationId xmlns:a16="http://schemas.microsoft.com/office/drawing/2014/main" id="{2F35A3B8-6F60-D15E-0BB8-9BE99A32B161}"/>
              </a:ext>
            </a:extLst>
          </p:cNvPr>
          <p:cNvPicPr>
            <a:picLocks noChangeAspect="1"/>
          </p:cNvPicPr>
          <p:nvPr userDrawn="1"/>
        </p:nvPicPr>
        <p:blipFill>
          <a:blip r:embed="rId4"/>
          <a:stretch>
            <a:fillRect/>
          </a:stretch>
        </p:blipFill>
        <p:spPr>
          <a:xfrm>
            <a:off x="11011151" y="5932894"/>
            <a:ext cx="992463" cy="766181"/>
          </a:xfrm>
          <a:prstGeom prst="rect">
            <a:avLst/>
          </a:prstGeom>
        </p:spPr>
      </p:pic>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00134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11734798" cy="2025170"/>
          </a:xfrm>
        </p:spPr>
        <p:txBody>
          <a:bodyPr/>
          <a:lstStyle>
            <a:lvl1pPr marL="0" indent="0">
              <a:buNone/>
              <a:defRPr>
                <a:solidFill>
                  <a:srgbClr val="001344"/>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344"/>
        </a:solidFill>
        <a:effectLst/>
      </p:bgPr>
    </p:bg>
    <p:spTree>
      <p:nvGrpSpPr>
        <p:cNvPr id="1" name=""/>
        <p:cNvGrpSpPr/>
        <p:nvPr/>
      </p:nvGrpSpPr>
      <p:grpSpPr>
        <a:xfrm>
          <a:off x="0" y="0"/>
          <a:ext cx="0" cy="0"/>
          <a:chOff x="0" y="0"/>
          <a:chExt cx="0" cy="0"/>
        </a:xfrm>
      </p:grpSpPr>
      <p:pic>
        <p:nvPicPr>
          <p:cNvPr id="2" name="Immagine 1" descr="Immagine che contiene testo&#10;&#10;Descrizione generata automaticamente">
            <a:extLst>
              <a:ext uri="{FF2B5EF4-FFF2-40B4-BE49-F238E27FC236}">
                <a16:creationId xmlns:a16="http://schemas.microsoft.com/office/drawing/2014/main" id="{989DCD75-9E7F-2617-F5C6-5B558CF1C1BA}"/>
              </a:ext>
            </a:extLst>
          </p:cNvPr>
          <p:cNvPicPr>
            <a:picLocks noChangeAspect="1"/>
          </p:cNvPicPr>
          <p:nvPr userDrawn="1"/>
        </p:nvPicPr>
        <p:blipFill>
          <a:blip r:embed="rId2"/>
          <a:stretch>
            <a:fillRect/>
          </a:stretch>
        </p:blipFill>
        <p:spPr>
          <a:xfrm>
            <a:off x="10453833" y="373062"/>
            <a:ext cx="1646986" cy="992698"/>
          </a:xfrm>
          <a:prstGeom prst="rect">
            <a:avLst/>
          </a:prstGeom>
        </p:spPr>
      </p:pic>
      <p:pic>
        <p:nvPicPr>
          <p:cNvPr id="3" name="Immagine 2" descr="Immagine che contiene testo, Marchio, logo, Elementi grafici&#10;&#10;Descrizione generata automaticamente">
            <a:extLst>
              <a:ext uri="{FF2B5EF4-FFF2-40B4-BE49-F238E27FC236}">
                <a16:creationId xmlns:a16="http://schemas.microsoft.com/office/drawing/2014/main" id="{9DDC3E64-1EA5-FA23-4D9E-70AC2665BC69}"/>
              </a:ext>
            </a:extLst>
          </p:cNvPr>
          <p:cNvPicPr>
            <a:picLocks noChangeAspect="1"/>
          </p:cNvPicPr>
          <p:nvPr userDrawn="1"/>
        </p:nvPicPr>
        <p:blipFill>
          <a:blip r:embed="rId3"/>
          <a:stretch>
            <a:fillRect/>
          </a:stretch>
        </p:blipFill>
        <p:spPr>
          <a:xfrm>
            <a:off x="11011151" y="5932894"/>
            <a:ext cx="992463" cy="766181"/>
          </a:xfrm>
          <a:prstGeom prst="rect">
            <a:avLst/>
          </a:prstGeom>
        </p:spPr>
      </p:pic>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5" name="Immagine 4" descr="Immagine che contiene testo, Marchio, logo, Elementi grafici&#10;&#10;Descrizione generata automaticamente">
            <a:extLst>
              <a:ext uri="{FF2B5EF4-FFF2-40B4-BE49-F238E27FC236}">
                <a16:creationId xmlns:a16="http://schemas.microsoft.com/office/drawing/2014/main" id="{3F20DF3F-8802-9D16-A9C4-F859E2B370AA}"/>
              </a:ext>
            </a:extLst>
          </p:cNvPr>
          <p:cNvPicPr>
            <a:picLocks noChangeAspect="1"/>
          </p:cNvPicPr>
          <p:nvPr userDrawn="1"/>
        </p:nvPicPr>
        <p:blipFill>
          <a:blip r:embed="rId2"/>
          <a:stretch>
            <a:fillRect/>
          </a:stretch>
        </p:blipFill>
        <p:spPr>
          <a:xfrm>
            <a:off x="11011151" y="5932894"/>
            <a:ext cx="992463" cy="766181"/>
          </a:xfrm>
          <a:prstGeom prst="rect">
            <a:avLst/>
          </a:prstGeom>
        </p:spPr>
      </p:pic>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11734798"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10998" cy="2092881"/>
          </a:xfrm>
        </p:spPr>
        <p:txBody>
          <a:bodyPr wrap="square">
            <a:spAutoFit/>
          </a:bodyPr>
          <a:lstStyle>
            <a:lvl1pPr>
              <a:defRPr sz="4000">
                <a:solidFill>
                  <a:srgbClr val="00134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118109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87198" cy="2092881"/>
          </a:xfrm>
        </p:spPr>
        <p:txBody>
          <a:bodyPr wrap="square">
            <a:spAutoFit/>
          </a:bodyPr>
          <a:lstStyle>
            <a:lvl1pPr>
              <a:defRPr sz="4000">
                <a:solidFill>
                  <a:srgbClr val="00134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118871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71E663B6-A6FF-2184-5906-4AA4AF51F149}"/>
              </a:ext>
            </a:extLst>
          </p:cNvPr>
          <p:cNvSpPr txBox="1"/>
          <p:nvPr userDrawn="1">
            <p:extLst>
              <p:ext uri="{1162E1C5-73C7-4A58-AE30-91384D911F3F}">
                <p184:classification xmlns:p184="http://schemas.microsoft.com/office/powerpoint/2018/4/main" val="ftr"/>
              </p:ext>
            </p:extLst>
          </p:nvPr>
        </p:nvSpPr>
        <p:spPr>
          <a:xfrm>
            <a:off x="190500" y="6651625"/>
            <a:ext cx="1019175"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Sensitivity: Internal</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82" r:id="rId2"/>
    <p:sldLayoutId id="2147484300"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378" r:id="rId14"/>
    <p:sldLayoutId id="2147484249" r:id="rId15"/>
    <p:sldLayoutId id="2147484301" r:id="rId16"/>
    <p:sldLayoutId id="2147484252" r:id="rId17"/>
    <p:sldLayoutId id="2147484251" r:id="rId18"/>
    <p:sldLayoutId id="2147484254" r:id="rId19"/>
    <p:sldLayoutId id="2147484257" r:id="rId20"/>
    <p:sldLayoutId id="2147484377" r:id="rId21"/>
    <p:sldLayoutId id="2147484380" r:id="rId22"/>
    <p:sldLayoutId id="2147484258" r:id="rId23"/>
    <p:sldLayoutId id="2147484260" r:id="rId24"/>
    <p:sldLayoutId id="2147484299" r:id="rId25"/>
    <p:sldLayoutId id="2147484376" r:id="rId26"/>
    <p:sldLayoutId id="2147484381" r:id="rId27"/>
    <p:sldLayoutId id="2147484383"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
        <p:nvSpPr>
          <p:cNvPr id="5" name="TextBox 4">
            <a:extLst>
              <a:ext uri="{FF2B5EF4-FFF2-40B4-BE49-F238E27FC236}">
                <a16:creationId xmlns:a16="http://schemas.microsoft.com/office/drawing/2014/main" id="{6CF06754-E171-F5EE-CD5B-690CD824FAD8}"/>
              </a:ext>
            </a:extLst>
          </p:cNvPr>
          <p:cNvSpPr txBox="1"/>
          <p:nvPr userDrawn="1">
            <p:extLst>
              <p:ext uri="{1162E1C5-73C7-4A58-AE30-91384D911F3F}">
                <p184:classification xmlns:p184="http://schemas.microsoft.com/office/powerpoint/2018/4/main" val="ftr"/>
              </p:ext>
            </p:extLst>
          </p:nvPr>
        </p:nvSpPr>
        <p:spPr>
          <a:xfrm>
            <a:off x="190500" y="6651625"/>
            <a:ext cx="1019175"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Sensitivity: Internal</a:t>
            </a:r>
          </a:p>
        </p:txBody>
      </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11" r:id="rId2"/>
    <p:sldLayoutId id="2147484312" r:id="rId3"/>
    <p:sldLayoutId id="2147484313" r:id="rId4"/>
    <p:sldLayoutId id="2147484314" r:id="rId5"/>
    <p:sldLayoutId id="2147484315" r:id="rId6"/>
    <p:sldLayoutId id="2147484316" r:id="rId7"/>
    <p:sldLayoutId id="2147484327" r:id="rId8"/>
    <p:sldLayoutId id="2147484328" r:id="rId9"/>
    <p:sldLayoutId id="2147484329" r:id="rId10"/>
    <p:sldLayoutId id="2147484330" r:id="rId11"/>
    <p:sldLayoutId id="2147484331" r:id="rId12"/>
    <p:sldLayoutId id="2147484317" r:id="rId13"/>
    <p:sldLayoutId id="2147484332" r:id="rId14"/>
    <p:sldLayoutId id="2147484333" r:id="rId15"/>
    <p:sldLayoutId id="2147484334" r:id="rId16"/>
    <p:sldLayoutId id="2147484346" r:id="rId17"/>
    <p:sldLayoutId id="2147484336"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cookbook.openai.com/examples/how_to_call_functions_with_chat_models" TargetMode="External"/><Relationship Id="rId2" Type="http://schemas.openxmlformats.org/officeDocument/2006/relationships/hyperlink" Target="https://platform.openai.com/docs/guides/function-calling" TargetMode="External"/><Relationship Id="rId1" Type="http://schemas.openxmlformats.org/officeDocument/2006/relationships/slideLayout" Target="../slideLayouts/slideLayout7.xml"/><Relationship Id="rId4" Type="http://schemas.openxmlformats.org/officeDocument/2006/relationships/hyperlink" Target="https://github.com/Azure/azure-sdk-for-net/blob/main/sdk/openai/Azure.AI.OpenAI/README.m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5619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6F5F4-F5BC-7285-4556-10DBE9A0045E}"/>
              </a:ext>
            </a:extLst>
          </p:cNvPr>
          <p:cNvSpPr>
            <a:spLocks noGrp="1"/>
          </p:cNvSpPr>
          <p:nvPr>
            <p:ph type="title"/>
          </p:nvPr>
        </p:nvSpPr>
        <p:spPr/>
        <p:txBody>
          <a:bodyPr/>
          <a:lstStyle/>
          <a:p>
            <a:r>
              <a:rPr lang="en-US" dirty="0"/>
              <a:t>1 minute crash course on completion chat api: conversation history</a:t>
            </a:r>
          </a:p>
        </p:txBody>
      </p:sp>
      <p:sp>
        <p:nvSpPr>
          <p:cNvPr id="4" name="TextBox 3">
            <a:extLst>
              <a:ext uri="{FF2B5EF4-FFF2-40B4-BE49-F238E27FC236}">
                <a16:creationId xmlns:a16="http://schemas.microsoft.com/office/drawing/2014/main" id="{501B0BC5-8C42-996E-40A8-139D3EF3D034}"/>
              </a:ext>
            </a:extLst>
          </p:cNvPr>
          <p:cNvSpPr txBox="1"/>
          <p:nvPr/>
        </p:nvSpPr>
        <p:spPr>
          <a:xfrm>
            <a:off x="274639" y="2430462"/>
            <a:ext cx="11658598" cy="3693319"/>
          </a:xfrm>
          <a:prstGeom prst="rect">
            <a:avLst/>
          </a:prstGeom>
          <a:noFill/>
          <a:ln w="12700">
            <a:solidFill>
              <a:schemeClr val="tx1"/>
            </a:solidFill>
          </a:ln>
        </p:spPr>
        <p:txBody>
          <a:bodyPr wrap="square">
            <a:spAutoFit/>
          </a:bodyPr>
          <a:lstStyle/>
          <a:p>
            <a:r>
              <a:rPr lang="en-US" sz="1800" b="1" dirty="0"/>
              <a:t>Input:</a:t>
            </a:r>
            <a:r>
              <a:rPr lang="en-US" sz="1800" dirty="0"/>
              <a:t> </a:t>
            </a:r>
            <a:br>
              <a:rPr lang="en-US" sz="1800" dirty="0"/>
            </a:br>
            <a:r>
              <a:rPr lang="en-US" sz="1800" dirty="0"/>
              <a:t>{ .. </a:t>
            </a:r>
            <a:r>
              <a:rPr lang="en-US" dirty="0"/>
              <a:t>{"role": "</a:t>
            </a:r>
            <a:r>
              <a:rPr lang="en-US" b="1" dirty="0"/>
              <a:t>system</a:t>
            </a:r>
            <a:r>
              <a:rPr lang="en-US" dirty="0"/>
              <a:t>", "content": "Answer in </a:t>
            </a:r>
            <a:r>
              <a:rPr lang="en-US" dirty="0" err="1"/>
              <a:t>italian</a:t>
            </a:r>
            <a:r>
              <a:rPr lang="en-US" dirty="0"/>
              <a:t>, no matter what the language of the question is"},</a:t>
            </a:r>
          </a:p>
          <a:p>
            <a:r>
              <a:rPr lang="en-US" dirty="0"/>
              <a:t>{"role": "</a:t>
            </a:r>
            <a:r>
              <a:rPr lang="en-US" b="1" dirty="0"/>
              <a:t>user</a:t>
            </a:r>
            <a:r>
              <a:rPr lang="en-US" dirty="0"/>
              <a:t>", "content": "Who won second world war?"}</a:t>
            </a:r>
          </a:p>
          <a:p>
            <a:r>
              <a:rPr lang="en-US" dirty="0"/>
              <a:t>{"role": "</a:t>
            </a:r>
            <a:r>
              <a:rPr lang="en-US" b="1" dirty="0"/>
              <a:t>assistant</a:t>
            </a:r>
            <a:r>
              <a:rPr lang="en-US" dirty="0"/>
              <a:t>", "content": "</a:t>
            </a:r>
            <a:r>
              <a:rPr lang="it-IT" dirty="0"/>
              <a:t> Gli Alleati hanno vinto la seconda guerra mondiale </a:t>
            </a:r>
            <a:r>
              <a:rPr lang="en-US" dirty="0"/>
              <a:t>"}</a:t>
            </a:r>
          </a:p>
          <a:p>
            <a:r>
              <a:rPr lang="en-US" dirty="0"/>
              <a:t>{"role": "</a:t>
            </a:r>
            <a:r>
              <a:rPr lang="en-US" b="1" dirty="0"/>
              <a:t>user</a:t>
            </a:r>
            <a:r>
              <a:rPr lang="en-US" dirty="0"/>
              <a:t>", "content": "and who lost it?"}</a:t>
            </a:r>
          </a:p>
          <a:p>
            <a:endParaRPr lang="en-US" dirty="0"/>
          </a:p>
          <a:p>
            <a:r>
              <a:rPr lang="en-US" sz="1800" dirty="0"/>
              <a:t>.. }</a:t>
            </a:r>
            <a:br>
              <a:rPr lang="en-US" sz="1800" dirty="0"/>
            </a:br>
            <a:endParaRPr lang="en-US" sz="1800" dirty="0"/>
          </a:p>
          <a:p>
            <a:r>
              <a:rPr lang="en-US" sz="1800" b="1" dirty="0"/>
              <a:t>Output</a:t>
            </a:r>
            <a:r>
              <a:rPr lang="en-US" sz="1800" dirty="0"/>
              <a:t>: { … </a:t>
            </a:r>
            <a:r>
              <a:rPr lang="it-IT" dirty="0"/>
              <a:t>"</a:t>
            </a:r>
            <a:r>
              <a:rPr lang="it-IT" dirty="0" err="1"/>
              <a:t>message</a:t>
            </a:r>
            <a:r>
              <a:rPr lang="it-IT" dirty="0"/>
              <a:t>": {</a:t>
            </a:r>
          </a:p>
          <a:p>
            <a:r>
              <a:rPr lang="it-IT" dirty="0"/>
              <a:t>                "</a:t>
            </a:r>
            <a:r>
              <a:rPr lang="it-IT" dirty="0" err="1"/>
              <a:t>content</a:t>
            </a:r>
            <a:r>
              <a:rPr lang="it-IT" dirty="0"/>
              <a:t>": "Le potenze dell'Asse (Germania, Italia e Giappone) hanno perso la seconda guerra mondiale.</a:t>
            </a:r>
          </a:p>
          <a:p>
            <a:r>
              <a:rPr lang="it-IT" dirty="0"/>
              <a:t>",  "</a:t>
            </a:r>
            <a:r>
              <a:rPr lang="it-IT" dirty="0" err="1"/>
              <a:t>role</a:t>
            </a:r>
            <a:r>
              <a:rPr lang="it-IT" dirty="0"/>
              <a:t>": "</a:t>
            </a:r>
            <a:r>
              <a:rPr lang="it-IT" b="1" dirty="0" err="1"/>
              <a:t>assistant</a:t>
            </a:r>
            <a:r>
              <a:rPr lang="it-IT" dirty="0"/>
              <a:t>" }</a:t>
            </a:r>
          </a:p>
          <a:p>
            <a:r>
              <a:rPr lang="en-US" dirty="0"/>
              <a:t>..</a:t>
            </a:r>
          </a:p>
          <a:p>
            <a:r>
              <a:rPr lang="en-US" sz="1800" dirty="0"/>
              <a:t>}</a:t>
            </a:r>
          </a:p>
        </p:txBody>
      </p:sp>
      <p:sp>
        <p:nvSpPr>
          <p:cNvPr id="6" name="TextBox 5">
            <a:extLst>
              <a:ext uri="{FF2B5EF4-FFF2-40B4-BE49-F238E27FC236}">
                <a16:creationId xmlns:a16="http://schemas.microsoft.com/office/drawing/2014/main" id="{38202D38-2378-B952-F1DB-AB0FA9ABEA13}"/>
              </a:ext>
            </a:extLst>
          </p:cNvPr>
          <p:cNvSpPr txBox="1"/>
          <p:nvPr/>
        </p:nvSpPr>
        <p:spPr>
          <a:xfrm>
            <a:off x="274639" y="1744662"/>
            <a:ext cx="11506198" cy="646331"/>
          </a:xfrm>
          <a:prstGeom prst="rect">
            <a:avLst/>
          </a:prstGeom>
          <a:noFill/>
        </p:spPr>
        <p:txBody>
          <a:bodyPr wrap="square">
            <a:spAutoFit/>
          </a:bodyPr>
          <a:lstStyle/>
          <a:p>
            <a:r>
              <a:rPr lang="en-US" b="1" i="0" dirty="0">
                <a:solidFill>
                  <a:srgbClr val="212121"/>
                </a:solidFill>
                <a:effectLst/>
                <a:highlight>
                  <a:srgbClr val="FFFFFF"/>
                </a:highlight>
                <a:latin typeface="Inter"/>
              </a:rPr>
              <a:t>POST</a:t>
            </a:r>
            <a:r>
              <a:rPr lang="en-US" b="0" i="0" dirty="0">
                <a:solidFill>
                  <a:srgbClr val="212121"/>
                </a:solidFill>
                <a:effectLst/>
                <a:highlight>
                  <a:srgbClr val="FFFFFF"/>
                </a:highlight>
                <a:latin typeface="Inter"/>
              </a:rPr>
              <a:t> https://hqew1my-at-aopenai00.openai.azure.com/openai/deployments/gpt-35-turbo-16k/chat/completions?api-version=2023-05-15</a:t>
            </a:r>
            <a:endParaRPr lang="en-US" dirty="0"/>
          </a:p>
        </p:txBody>
      </p:sp>
    </p:spTree>
    <p:extLst>
      <p:ext uri="{BB962C8B-B14F-4D97-AF65-F5344CB8AC3E}">
        <p14:creationId xmlns:p14="http://schemas.microsoft.com/office/powerpoint/2010/main" val="2449718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function calling</a:t>
            </a:r>
          </a:p>
        </p:txBody>
      </p:sp>
      <p:sp>
        <p:nvSpPr>
          <p:cNvPr id="5" name="Text Placeholder 4"/>
          <p:cNvSpPr>
            <a:spLocks noGrp="1"/>
          </p:cNvSpPr>
          <p:nvPr>
            <p:ph type="body" sz="quarter" idx="10"/>
          </p:nvPr>
        </p:nvSpPr>
        <p:spPr>
          <a:xfrm>
            <a:off x="263135" y="1900237"/>
            <a:ext cx="11734798" cy="5041380"/>
          </a:xfrm>
        </p:spPr>
        <p:txBody>
          <a:bodyPr/>
          <a:lstStyle/>
          <a:p>
            <a:r>
              <a:rPr lang="en-US" sz="3600" dirty="0"/>
              <a:t>It's a functionality available in the </a:t>
            </a:r>
            <a:r>
              <a:rPr lang="en-US" sz="3600" i="1" dirty="0"/>
              <a:t>completion-chat</a:t>
            </a:r>
            <a:r>
              <a:rPr lang="en-US" sz="3600" dirty="0"/>
              <a:t> api endpoint starting from </a:t>
            </a:r>
          </a:p>
          <a:p>
            <a:pPr marL="342900" lvl="1" indent="-342900">
              <a:buFont typeface="Arial" panose="020B0604020202020204" pitchFamily="34" charset="0"/>
              <a:buChar char="•"/>
            </a:pPr>
            <a:r>
              <a:rPr lang="en-US" sz="2400" dirty="0"/>
              <a:t>Gpt-3.5 turbo 0613</a:t>
            </a:r>
          </a:p>
          <a:p>
            <a:pPr marL="342900" lvl="1" indent="-342900">
              <a:buFont typeface="Arial" panose="020B0604020202020204" pitchFamily="34" charset="0"/>
              <a:buChar char="•"/>
            </a:pPr>
            <a:r>
              <a:rPr lang="en-US" sz="2400" dirty="0"/>
              <a:t>Gpt-4-0613</a:t>
            </a:r>
          </a:p>
          <a:p>
            <a:pPr marL="342900" lvl="1" indent="-342900">
              <a:buFont typeface="Arial" panose="020B0604020202020204" pitchFamily="34" charset="0"/>
              <a:buChar char="•"/>
            </a:pPr>
            <a:r>
              <a:rPr lang="en-US" sz="2400" dirty="0"/>
              <a:t>"embedded/abstracted" into tools-calls in gpt-3.5 1106 and gpt-4 1106 (and above)</a:t>
            </a:r>
          </a:p>
          <a:p>
            <a:r>
              <a:rPr lang="en-US" sz="3600" dirty="0"/>
              <a:t>Allows to have ChatGPT convert human natural query and commands into Json</a:t>
            </a:r>
          </a:p>
          <a:p>
            <a:pPr marL="342900" indent="-342900">
              <a:buFont typeface="Arial" panose="020B0604020202020204" pitchFamily="34" charset="0"/>
              <a:buChar char="•"/>
            </a:pPr>
            <a:r>
              <a:rPr lang="en-US" sz="2400" b="1" dirty="0"/>
              <a:t>Ai does not call an API, it's up to your code to do the call using the Json provided by the Ai </a:t>
            </a:r>
          </a:p>
          <a:p>
            <a:pPr lvl="1"/>
            <a:endParaRPr lang="en-US" dirty="0"/>
          </a:p>
        </p:txBody>
      </p:sp>
    </p:spTree>
    <p:extLst>
      <p:ext uri="{BB962C8B-B14F-4D97-AF65-F5344CB8AC3E}">
        <p14:creationId xmlns:p14="http://schemas.microsoft.com/office/powerpoint/2010/main" val="31756459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function calling.. continue</a:t>
            </a:r>
          </a:p>
        </p:txBody>
      </p:sp>
      <p:sp>
        <p:nvSpPr>
          <p:cNvPr id="5" name="Text Placeholder 4"/>
          <p:cNvSpPr>
            <a:spLocks noGrp="1"/>
          </p:cNvSpPr>
          <p:nvPr>
            <p:ph type="body" sz="quarter" idx="10"/>
          </p:nvPr>
        </p:nvSpPr>
        <p:spPr>
          <a:xfrm>
            <a:off x="263135" y="1900237"/>
            <a:ext cx="11734798" cy="3674852"/>
          </a:xfrm>
        </p:spPr>
        <p:txBody>
          <a:bodyPr/>
          <a:lstStyle/>
          <a:p>
            <a:r>
              <a:rPr lang="en-US" sz="3600" dirty="0"/>
              <a:t>Along with user prompt </a:t>
            </a:r>
            <a:r>
              <a:rPr lang="en-US" sz="3600" b="1" i="1" dirty="0"/>
              <a:t>send to </a:t>
            </a:r>
            <a:r>
              <a:rPr lang="en-US" sz="3600" b="1" i="1" dirty="0" err="1"/>
              <a:t>chatGPT</a:t>
            </a:r>
            <a:r>
              <a:rPr lang="en-US" sz="3600" b="1" i="1" dirty="0"/>
              <a:t> a list of functions definition </a:t>
            </a:r>
            <a:r>
              <a:rPr lang="en-US" sz="3600" dirty="0"/>
              <a:t>(using</a:t>
            </a:r>
            <a:r>
              <a:rPr lang="en-US" sz="3600" b="1" i="1" dirty="0"/>
              <a:t> </a:t>
            </a:r>
            <a:r>
              <a:rPr lang="en-US" sz="3600" dirty="0"/>
              <a:t>Json schema syntax)</a:t>
            </a:r>
          </a:p>
          <a:p>
            <a:endParaRPr lang="en-US" sz="3600" dirty="0"/>
          </a:p>
          <a:p>
            <a:pPr marL="342900" lvl="1" indent="-342900">
              <a:buFont typeface="Arial" panose="020B0604020202020204" pitchFamily="34" charset="0"/>
              <a:buChar char="•"/>
            </a:pPr>
            <a:r>
              <a:rPr lang="en-US" sz="2400" dirty="0"/>
              <a:t>a  signature with description of the goal of the function and its parameters </a:t>
            </a:r>
            <a:br>
              <a:rPr lang="en-US" sz="2400" dirty="0"/>
            </a:br>
            <a:r>
              <a:rPr lang="en-US" sz="2400" dirty="0"/>
              <a:t>(e.g. : temperature given a town name)</a:t>
            </a:r>
          </a:p>
          <a:p>
            <a:pPr marL="342900" lvl="1" indent="-342900">
              <a:buFont typeface="Arial" panose="020B0604020202020204" pitchFamily="34" charset="0"/>
              <a:buChar char="•"/>
            </a:pPr>
            <a:endParaRPr lang="en-US" sz="2400" dirty="0"/>
          </a:p>
          <a:p>
            <a:pPr marL="342900" lvl="1" indent="-342900">
              <a:buFont typeface="Arial" panose="020B0604020202020204" pitchFamily="34" charset="0"/>
              <a:buChar char="•"/>
            </a:pPr>
            <a:r>
              <a:rPr lang="en-US" sz="2400" dirty="0"/>
              <a:t>Json schema syntax is part of the </a:t>
            </a:r>
            <a:r>
              <a:rPr lang="en-US" sz="2400" dirty="0" err="1"/>
              <a:t>OpenApi</a:t>
            </a:r>
            <a:r>
              <a:rPr lang="en-US" sz="2400" dirty="0"/>
              <a:t> specification to define input and output </a:t>
            </a:r>
            <a:r>
              <a:rPr lang="en-US" sz="2400" dirty="0" err="1"/>
              <a:t>dtos</a:t>
            </a:r>
            <a:endParaRPr lang="en-US" sz="2400" dirty="0"/>
          </a:p>
        </p:txBody>
      </p:sp>
    </p:spTree>
    <p:extLst>
      <p:ext uri="{BB962C8B-B14F-4D97-AF65-F5344CB8AC3E}">
        <p14:creationId xmlns:p14="http://schemas.microsoft.com/office/powerpoint/2010/main" val="20557192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5E1604-86AC-2490-62ED-4A5C351823E7}"/>
              </a:ext>
            </a:extLst>
          </p:cNvPr>
          <p:cNvSpPr txBox="1"/>
          <p:nvPr/>
        </p:nvSpPr>
        <p:spPr>
          <a:xfrm>
            <a:off x="467183" y="436329"/>
            <a:ext cx="11453024" cy="5742598"/>
          </a:xfrm>
          <a:prstGeom prst="rect">
            <a:avLst/>
          </a:prstGeom>
          <a:noFill/>
        </p:spPr>
        <p:txBody>
          <a:bodyPr wrap="square">
            <a:spAutoFit/>
          </a:bodyPr>
          <a:lstStyle/>
          <a:p>
            <a:r>
              <a:rPr lang="en-US" sz="1836" dirty="0"/>
              <a:t>{</a:t>
            </a:r>
          </a:p>
          <a:p>
            <a:r>
              <a:rPr lang="en-US" sz="1836" dirty="0"/>
              <a:t> "functions" : [</a:t>
            </a:r>
          </a:p>
          <a:p>
            <a:r>
              <a:rPr lang="en-US" sz="1836" dirty="0"/>
              <a:t>         {</a:t>
            </a:r>
          </a:p>
          <a:p>
            <a:r>
              <a:rPr lang="en-US" sz="1836" dirty="0"/>
              <a:t>            "name": "get-weather",</a:t>
            </a:r>
          </a:p>
          <a:p>
            <a:r>
              <a:rPr lang="en-US" sz="1836" i="1" dirty="0">
                <a:highlight>
                  <a:srgbClr val="FFFF00"/>
                </a:highlight>
              </a:rPr>
              <a:t>            "description": "Get the current weather",</a:t>
            </a:r>
          </a:p>
          <a:p>
            <a:r>
              <a:rPr lang="en-US" sz="1836" dirty="0"/>
              <a:t>            "parameters": {</a:t>
            </a:r>
          </a:p>
          <a:p>
            <a:r>
              <a:rPr lang="en-US" sz="1836" dirty="0"/>
              <a:t>                "type": "object",</a:t>
            </a:r>
          </a:p>
          <a:p>
            <a:r>
              <a:rPr lang="en-US" sz="1836" dirty="0"/>
              <a:t>                "properties": {</a:t>
            </a:r>
          </a:p>
          <a:p>
            <a:r>
              <a:rPr lang="en-US" sz="1836" dirty="0"/>
              <a:t>                    "location": {</a:t>
            </a:r>
          </a:p>
          <a:p>
            <a:r>
              <a:rPr lang="en-US" sz="1836" dirty="0"/>
              <a:t>                        "type": "string",</a:t>
            </a:r>
          </a:p>
          <a:p>
            <a:r>
              <a:rPr lang="en-US" sz="1836" i="1" dirty="0">
                <a:highlight>
                  <a:srgbClr val="FFFF00"/>
                </a:highlight>
              </a:rPr>
              <a:t>                        "description": "The city or state the user want to know the current weather. IMPORTANT : Assistant must ask the user a value for location if not provided in the conversation. Assistant MUST NOT make up one",</a:t>
            </a:r>
          </a:p>
          <a:p>
            <a:r>
              <a:rPr lang="en-US" sz="1836" dirty="0"/>
              <a:t>                    }</a:t>
            </a:r>
          </a:p>
          <a:p>
            <a:r>
              <a:rPr lang="en-US" sz="1836" dirty="0"/>
              <a:t>                },</a:t>
            </a:r>
          </a:p>
          <a:p>
            <a:r>
              <a:rPr lang="en-US" sz="1836" i="1" dirty="0">
                <a:highlight>
                  <a:srgbClr val="FFFF00"/>
                </a:highlight>
              </a:rPr>
              <a:t>                "required": ["location"]</a:t>
            </a:r>
          </a:p>
          <a:p>
            <a:r>
              <a:rPr lang="en-US" sz="1836" dirty="0"/>
              <a:t>            },</a:t>
            </a:r>
          </a:p>
          <a:p>
            <a:r>
              <a:rPr lang="en-US" sz="1836" dirty="0"/>
              <a:t>        }</a:t>
            </a:r>
          </a:p>
          <a:p>
            <a:r>
              <a:rPr lang="en-US" sz="1836" dirty="0"/>
              <a:t>]</a:t>
            </a:r>
            <a:br>
              <a:rPr lang="en-US" sz="1836" dirty="0"/>
            </a:br>
            <a:endParaRPr lang="en-US" sz="1836" dirty="0"/>
          </a:p>
        </p:txBody>
      </p:sp>
      <p:sp>
        <p:nvSpPr>
          <p:cNvPr id="2" name="TextBox 1">
            <a:extLst>
              <a:ext uri="{FF2B5EF4-FFF2-40B4-BE49-F238E27FC236}">
                <a16:creationId xmlns:a16="http://schemas.microsoft.com/office/drawing/2014/main" id="{11FF27F2-3810-9393-5046-13F258796858}"/>
              </a:ext>
            </a:extLst>
          </p:cNvPr>
          <p:cNvSpPr txBox="1"/>
          <p:nvPr/>
        </p:nvSpPr>
        <p:spPr>
          <a:xfrm>
            <a:off x="1112837" y="6175888"/>
            <a:ext cx="5923230" cy="382308"/>
          </a:xfrm>
          <a:prstGeom prst="rect">
            <a:avLst/>
          </a:prstGeom>
          <a:noFill/>
        </p:spPr>
        <p:txBody>
          <a:bodyPr wrap="none" rtlCol="0">
            <a:spAutoFit/>
          </a:bodyPr>
          <a:lstStyle/>
          <a:p>
            <a:r>
              <a:rPr lang="en-US" sz="1836" dirty="0"/>
              <a:t>Note: no need to document the corresponding output</a:t>
            </a:r>
          </a:p>
        </p:txBody>
      </p:sp>
    </p:spTree>
    <p:extLst>
      <p:ext uri="{BB962C8B-B14F-4D97-AF65-F5344CB8AC3E}">
        <p14:creationId xmlns:p14="http://schemas.microsoft.com/office/powerpoint/2010/main" val="1156657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C41E20-70BB-EE57-9DCE-0A2EB43DD90C}"/>
              </a:ext>
            </a:extLst>
          </p:cNvPr>
          <p:cNvSpPr/>
          <p:nvPr/>
        </p:nvSpPr>
        <p:spPr>
          <a:xfrm>
            <a:off x="2430785" y="1519001"/>
            <a:ext cx="68448" cy="47782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Rectangle 4">
            <a:extLst>
              <a:ext uri="{FF2B5EF4-FFF2-40B4-BE49-F238E27FC236}">
                <a16:creationId xmlns:a16="http://schemas.microsoft.com/office/drawing/2014/main" id="{199E4A24-FC9F-6330-38DB-0C5A5C651D38}"/>
              </a:ext>
            </a:extLst>
          </p:cNvPr>
          <p:cNvSpPr/>
          <p:nvPr/>
        </p:nvSpPr>
        <p:spPr>
          <a:xfrm>
            <a:off x="5401141" y="1519000"/>
            <a:ext cx="68448" cy="47782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Rectangle 5">
            <a:extLst>
              <a:ext uri="{FF2B5EF4-FFF2-40B4-BE49-F238E27FC236}">
                <a16:creationId xmlns:a16="http://schemas.microsoft.com/office/drawing/2014/main" id="{F8FDA0C5-011A-F09B-A043-ADB488DCB00A}"/>
              </a:ext>
            </a:extLst>
          </p:cNvPr>
          <p:cNvSpPr/>
          <p:nvPr/>
        </p:nvSpPr>
        <p:spPr>
          <a:xfrm>
            <a:off x="11408873" y="1471048"/>
            <a:ext cx="68448" cy="47782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8" name="Straight Arrow Connector 7">
            <a:extLst>
              <a:ext uri="{FF2B5EF4-FFF2-40B4-BE49-F238E27FC236}">
                <a16:creationId xmlns:a16="http://schemas.microsoft.com/office/drawing/2014/main" id="{6FEC4BBE-27D9-E350-0349-13D0767633A6}"/>
              </a:ext>
            </a:extLst>
          </p:cNvPr>
          <p:cNvCxnSpPr>
            <a:cxnSpLocks/>
          </p:cNvCxnSpPr>
          <p:nvPr/>
        </p:nvCxnSpPr>
        <p:spPr>
          <a:xfrm>
            <a:off x="197670" y="2002102"/>
            <a:ext cx="51485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61075B4-FB28-400F-F4C3-BACA2B9C5EDE}"/>
              </a:ext>
            </a:extLst>
          </p:cNvPr>
          <p:cNvCxnSpPr>
            <a:cxnSpLocks/>
          </p:cNvCxnSpPr>
          <p:nvPr/>
        </p:nvCxnSpPr>
        <p:spPr>
          <a:xfrm flipH="1">
            <a:off x="225477" y="2191760"/>
            <a:ext cx="51207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18E9915-9753-E859-E47D-93D021D62978}"/>
              </a:ext>
            </a:extLst>
          </p:cNvPr>
          <p:cNvCxnSpPr>
            <a:cxnSpLocks/>
          </p:cNvCxnSpPr>
          <p:nvPr/>
        </p:nvCxnSpPr>
        <p:spPr>
          <a:xfrm>
            <a:off x="197670" y="3244146"/>
            <a:ext cx="51485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67890AF-F2BB-2671-5A2D-8044C740D1F9}"/>
              </a:ext>
            </a:extLst>
          </p:cNvPr>
          <p:cNvCxnSpPr>
            <a:cxnSpLocks/>
          </p:cNvCxnSpPr>
          <p:nvPr/>
        </p:nvCxnSpPr>
        <p:spPr>
          <a:xfrm flipH="1">
            <a:off x="2499233" y="3495123"/>
            <a:ext cx="2850572"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4" name="Straight Arrow Connector 13">
            <a:extLst>
              <a:ext uri="{FF2B5EF4-FFF2-40B4-BE49-F238E27FC236}">
                <a16:creationId xmlns:a16="http://schemas.microsoft.com/office/drawing/2014/main" id="{81E74C8A-D851-75A6-8BD3-16A2FDFCAEFA}"/>
              </a:ext>
            </a:extLst>
          </p:cNvPr>
          <p:cNvCxnSpPr>
            <a:cxnSpLocks/>
          </p:cNvCxnSpPr>
          <p:nvPr/>
        </p:nvCxnSpPr>
        <p:spPr>
          <a:xfrm>
            <a:off x="2550569" y="3675995"/>
            <a:ext cx="8769892"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a:extLst>
              <a:ext uri="{FF2B5EF4-FFF2-40B4-BE49-F238E27FC236}">
                <a16:creationId xmlns:a16="http://schemas.microsoft.com/office/drawing/2014/main" id="{0D6A7CFC-387A-F949-91EA-8B1E6DE2AAB1}"/>
              </a:ext>
            </a:extLst>
          </p:cNvPr>
          <p:cNvCxnSpPr/>
          <p:nvPr/>
        </p:nvCxnSpPr>
        <p:spPr>
          <a:xfrm>
            <a:off x="2550569" y="4511861"/>
            <a:ext cx="2850572"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7" name="Straight Arrow Connector 16">
            <a:extLst>
              <a:ext uri="{FF2B5EF4-FFF2-40B4-BE49-F238E27FC236}">
                <a16:creationId xmlns:a16="http://schemas.microsoft.com/office/drawing/2014/main" id="{F0546C6C-EB6E-E579-B98D-21932CC631D0}"/>
              </a:ext>
            </a:extLst>
          </p:cNvPr>
          <p:cNvCxnSpPr>
            <a:cxnSpLocks/>
          </p:cNvCxnSpPr>
          <p:nvPr/>
        </p:nvCxnSpPr>
        <p:spPr>
          <a:xfrm flipH="1" flipV="1">
            <a:off x="225476" y="5617009"/>
            <a:ext cx="5175665" cy="52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9996111-4D26-9D58-B814-97E8B02EFC58}"/>
              </a:ext>
            </a:extLst>
          </p:cNvPr>
          <p:cNvCxnSpPr>
            <a:cxnSpLocks/>
          </p:cNvCxnSpPr>
          <p:nvPr/>
        </p:nvCxnSpPr>
        <p:spPr>
          <a:xfrm flipH="1">
            <a:off x="2550569" y="3908103"/>
            <a:ext cx="8769892"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0" name="Callout: Line with Border and Accent Bar 19">
            <a:extLst>
              <a:ext uri="{FF2B5EF4-FFF2-40B4-BE49-F238E27FC236}">
                <a16:creationId xmlns:a16="http://schemas.microsoft.com/office/drawing/2014/main" id="{4E8EA378-9474-8650-375A-B9C5F80CE253}"/>
              </a:ext>
            </a:extLst>
          </p:cNvPr>
          <p:cNvSpPr/>
          <p:nvPr/>
        </p:nvSpPr>
        <p:spPr>
          <a:xfrm>
            <a:off x="3371945" y="1158626"/>
            <a:ext cx="1989286" cy="624844"/>
          </a:xfrm>
          <a:prstGeom prst="accentBorderCallout1">
            <a:avLst>
              <a:gd name="adj1" fmla="val 18750"/>
              <a:gd name="adj2" fmla="val -8333"/>
              <a:gd name="adj3" fmla="val 128932"/>
              <a:gd name="adj4" fmla="val -3786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 function: get-weather {…}</a:t>
            </a:r>
            <a:br>
              <a:rPr lang="en-US" sz="1100" dirty="0">
                <a:solidFill>
                  <a:schemeClr val="tx1"/>
                </a:solidFill>
              </a:rPr>
            </a:br>
            <a:r>
              <a:rPr lang="en-US" sz="1100" dirty="0">
                <a:solidFill>
                  <a:schemeClr val="tx1"/>
                </a:solidFill>
              </a:rPr>
              <a:t>- user : "how is the weather today?"</a:t>
            </a:r>
          </a:p>
        </p:txBody>
      </p:sp>
      <p:sp>
        <p:nvSpPr>
          <p:cNvPr id="21" name="Callout: Line with Border and Accent Bar 20">
            <a:extLst>
              <a:ext uri="{FF2B5EF4-FFF2-40B4-BE49-F238E27FC236}">
                <a16:creationId xmlns:a16="http://schemas.microsoft.com/office/drawing/2014/main" id="{46509E57-EC1E-77E4-E8A6-2472D2ED7B5D}"/>
              </a:ext>
            </a:extLst>
          </p:cNvPr>
          <p:cNvSpPr/>
          <p:nvPr/>
        </p:nvSpPr>
        <p:spPr>
          <a:xfrm>
            <a:off x="3371945" y="2274396"/>
            <a:ext cx="1903709" cy="839914"/>
          </a:xfrm>
          <a:prstGeom prst="accentBorderCallout1">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 function: get-weather {…}</a:t>
            </a:r>
            <a:br>
              <a:rPr lang="en-US" sz="1100" dirty="0">
                <a:solidFill>
                  <a:schemeClr val="tx1"/>
                </a:solidFill>
              </a:rPr>
            </a:br>
            <a:r>
              <a:rPr lang="en-US" sz="1100" dirty="0">
                <a:solidFill>
                  <a:schemeClr val="tx1"/>
                </a:solidFill>
              </a:rPr>
              <a:t>- conversation history </a:t>
            </a:r>
            <a:br>
              <a:rPr lang="en-US" sz="1100" dirty="0">
                <a:solidFill>
                  <a:schemeClr val="tx1"/>
                </a:solidFill>
              </a:rPr>
            </a:br>
            <a:r>
              <a:rPr lang="en-US" sz="1100" dirty="0">
                <a:solidFill>
                  <a:schemeClr val="tx1"/>
                </a:solidFill>
              </a:rPr>
              <a:t>- user: "London "</a:t>
            </a:r>
          </a:p>
        </p:txBody>
      </p:sp>
      <p:sp>
        <p:nvSpPr>
          <p:cNvPr id="22" name="Callout: Line with Border and Accent Bar 21">
            <a:extLst>
              <a:ext uri="{FF2B5EF4-FFF2-40B4-BE49-F238E27FC236}">
                <a16:creationId xmlns:a16="http://schemas.microsoft.com/office/drawing/2014/main" id="{9E28DCCE-A049-6E38-B24B-ED2ADEEDD4F4}"/>
              </a:ext>
            </a:extLst>
          </p:cNvPr>
          <p:cNvSpPr/>
          <p:nvPr/>
        </p:nvSpPr>
        <p:spPr>
          <a:xfrm>
            <a:off x="7070273" y="1145533"/>
            <a:ext cx="1839539" cy="624844"/>
          </a:xfrm>
          <a:prstGeom prst="accentBorderCallout1">
            <a:avLst>
              <a:gd name="adj1" fmla="val 18750"/>
              <a:gd name="adj2" fmla="val -8333"/>
              <a:gd name="adj3" fmla="val 157667"/>
              <a:gd name="adj4" fmla="val -117724"/>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 Please specify the location </a:t>
            </a:r>
          </a:p>
        </p:txBody>
      </p:sp>
      <p:sp>
        <p:nvSpPr>
          <p:cNvPr id="23" name="Callout: Line with Border and Accent Bar 22">
            <a:extLst>
              <a:ext uri="{FF2B5EF4-FFF2-40B4-BE49-F238E27FC236}">
                <a16:creationId xmlns:a16="http://schemas.microsoft.com/office/drawing/2014/main" id="{2D496048-2991-5838-D924-F459D741EF4F}"/>
              </a:ext>
            </a:extLst>
          </p:cNvPr>
          <p:cNvSpPr/>
          <p:nvPr/>
        </p:nvSpPr>
        <p:spPr>
          <a:xfrm>
            <a:off x="6910562" y="2286259"/>
            <a:ext cx="1839539" cy="624844"/>
          </a:xfrm>
          <a:prstGeom prst="accentBorderCallout1">
            <a:avLst>
              <a:gd name="adj1" fmla="val 18750"/>
              <a:gd name="adj2" fmla="val -8333"/>
              <a:gd name="adj3" fmla="val 189180"/>
              <a:gd name="adj4" fmla="val -106240"/>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 function "get-weather"</a:t>
            </a:r>
            <a:br>
              <a:rPr lang="en-US" sz="1100" dirty="0">
                <a:solidFill>
                  <a:schemeClr val="tx1"/>
                </a:solidFill>
              </a:rPr>
            </a:br>
            <a:r>
              <a:rPr lang="en-US" sz="1100" i="1" dirty="0">
                <a:solidFill>
                  <a:schemeClr val="tx1"/>
                </a:solidFill>
              </a:rPr>
              <a:t>{ "location" : "London" }</a:t>
            </a:r>
            <a:br>
              <a:rPr lang="en-US" sz="1100" i="1" dirty="0">
                <a:solidFill>
                  <a:schemeClr val="tx1"/>
                </a:solidFill>
              </a:rPr>
            </a:br>
            <a:endParaRPr lang="en-US" sz="1100" i="1" dirty="0">
              <a:solidFill>
                <a:schemeClr val="tx1"/>
              </a:solidFill>
            </a:endParaRPr>
          </a:p>
        </p:txBody>
      </p:sp>
      <p:sp>
        <p:nvSpPr>
          <p:cNvPr id="24" name="Callout: Line with Border and Accent Bar 23">
            <a:extLst>
              <a:ext uri="{FF2B5EF4-FFF2-40B4-BE49-F238E27FC236}">
                <a16:creationId xmlns:a16="http://schemas.microsoft.com/office/drawing/2014/main" id="{B2B952EF-A129-7035-4FC4-9A7F7E784ABD}"/>
              </a:ext>
            </a:extLst>
          </p:cNvPr>
          <p:cNvSpPr/>
          <p:nvPr/>
        </p:nvSpPr>
        <p:spPr>
          <a:xfrm>
            <a:off x="7005391" y="2999185"/>
            <a:ext cx="2367158" cy="624844"/>
          </a:xfrm>
          <a:prstGeom prst="accentBorderCallout1">
            <a:avLst>
              <a:gd name="adj1" fmla="val 18750"/>
              <a:gd name="adj2" fmla="val -8333"/>
              <a:gd name="adj3" fmla="val 104285"/>
              <a:gd name="adj4" fmla="val -4194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api call  : </a:t>
            </a:r>
            <a:r>
              <a:rPr lang="en-US" sz="1100" b="1" i="1" dirty="0">
                <a:solidFill>
                  <a:schemeClr val="tx1"/>
                </a:solidFill>
              </a:rPr>
              <a:t>https://../api/weather/</a:t>
            </a:r>
            <a:r>
              <a:rPr lang="en-US" sz="1100" dirty="0">
                <a:solidFill>
                  <a:schemeClr val="tx1"/>
                </a:solidFill>
              </a:rPr>
              <a:t> </a:t>
            </a:r>
            <a:r>
              <a:rPr lang="en-US" sz="1100" i="1" dirty="0">
                <a:solidFill>
                  <a:schemeClr val="tx1"/>
                </a:solidFill>
              </a:rPr>
              <a:t>{ "location" : "London" }</a:t>
            </a:r>
            <a:br>
              <a:rPr lang="en-US" sz="1100" i="1" dirty="0">
                <a:solidFill>
                  <a:schemeClr val="tx1"/>
                </a:solidFill>
              </a:rPr>
            </a:br>
            <a:endParaRPr lang="en-US" sz="1100" i="1" dirty="0">
              <a:solidFill>
                <a:schemeClr val="tx1"/>
              </a:solidFill>
            </a:endParaRPr>
          </a:p>
        </p:txBody>
      </p:sp>
      <p:sp>
        <p:nvSpPr>
          <p:cNvPr id="25" name="Callout: Line with Border and Accent Bar 24">
            <a:extLst>
              <a:ext uri="{FF2B5EF4-FFF2-40B4-BE49-F238E27FC236}">
                <a16:creationId xmlns:a16="http://schemas.microsoft.com/office/drawing/2014/main" id="{02F4EDA0-BF67-DC54-2A3B-0D6592D49E8F}"/>
              </a:ext>
            </a:extLst>
          </p:cNvPr>
          <p:cNvSpPr/>
          <p:nvPr/>
        </p:nvSpPr>
        <p:spPr>
          <a:xfrm>
            <a:off x="6806464" y="4128465"/>
            <a:ext cx="2367158" cy="624844"/>
          </a:xfrm>
          <a:prstGeom prst="accentBorderCallout1">
            <a:avLst>
              <a:gd name="adj1" fmla="val 18750"/>
              <a:gd name="adj2" fmla="val -8333"/>
              <a:gd name="adj3" fmla="val -28538"/>
              <a:gd name="adj4" fmla="val -3869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api reply  </a:t>
            </a:r>
            <a:r>
              <a:rPr lang="en-US" sz="1100" i="1" dirty="0">
                <a:solidFill>
                  <a:schemeClr val="tx1"/>
                </a:solidFill>
              </a:rPr>
              <a:t>: { "location" : "London" , "weather" : "rainy", temperature : "17" }</a:t>
            </a:r>
          </a:p>
        </p:txBody>
      </p:sp>
      <p:sp>
        <p:nvSpPr>
          <p:cNvPr id="26" name="Callout: Line with Border and Accent Bar 25">
            <a:extLst>
              <a:ext uri="{FF2B5EF4-FFF2-40B4-BE49-F238E27FC236}">
                <a16:creationId xmlns:a16="http://schemas.microsoft.com/office/drawing/2014/main" id="{7D5B9656-3FD0-2410-E578-96C420C160AD}"/>
              </a:ext>
            </a:extLst>
          </p:cNvPr>
          <p:cNvSpPr/>
          <p:nvPr/>
        </p:nvSpPr>
        <p:spPr>
          <a:xfrm>
            <a:off x="6770815" y="5160229"/>
            <a:ext cx="2367158" cy="1017708"/>
          </a:xfrm>
          <a:prstGeom prst="accentBorderCallout1">
            <a:avLst>
              <a:gd name="adj1" fmla="val 18750"/>
              <a:gd name="adj2" fmla="val -8333"/>
              <a:gd name="adj3" fmla="val -61401"/>
              <a:gd name="adj4" fmla="val -8243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function: none</a:t>
            </a:r>
            <a:br>
              <a:rPr lang="en-US" sz="1100" dirty="0">
                <a:solidFill>
                  <a:schemeClr val="tx1"/>
                </a:solidFill>
              </a:rPr>
            </a:br>
            <a:r>
              <a:rPr lang="en-US" sz="1100" dirty="0">
                <a:solidFill>
                  <a:schemeClr val="tx1"/>
                </a:solidFill>
              </a:rPr>
              <a:t>conversation history </a:t>
            </a:r>
            <a:br>
              <a:rPr lang="en-US" sz="1100" dirty="0">
                <a:solidFill>
                  <a:schemeClr val="tx1"/>
                </a:solidFill>
              </a:rPr>
            </a:br>
            <a:r>
              <a:rPr lang="en-US" sz="1100" dirty="0">
                <a:solidFill>
                  <a:schemeClr val="tx1"/>
                </a:solidFill>
              </a:rPr>
              <a:t>Api reply  : </a:t>
            </a:r>
            <a:r>
              <a:rPr lang="en-US" sz="1100" i="1" dirty="0">
                <a:solidFill>
                  <a:schemeClr val="tx1"/>
                </a:solidFill>
              </a:rPr>
              <a:t>{ "location" : "London" , "weather" : "rainy", temperature : "17" }</a:t>
            </a:r>
          </a:p>
        </p:txBody>
      </p:sp>
      <p:sp>
        <p:nvSpPr>
          <p:cNvPr id="27" name="Callout: Line with Border and Accent Bar 26">
            <a:extLst>
              <a:ext uri="{FF2B5EF4-FFF2-40B4-BE49-F238E27FC236}">
                <a16:creationId xmlns:a16="http://schemas.microsoft.com/office/drawing/2014/main" id="{40FC7280-28DF-9546-F384-69DEEB8D223D}"/>
              </a:ext>
            </a:extLst>
          </p:cNvPr>
          <p:cNvSpPr/>
          <p:nvPr/>
        </p:nvSpPr>
        <p:spPr>
          <a:xfrm>
            <a:off x="6237490" y="6312180"/>
            <a:ext cx="1839539" cy="624844"/>
          </a:xfrm>
          <a:prstGeom prst="accentBorderCallout1">
            <a:avLst>
              <a:gd name="adj1" fmla="val 18750"/>
              <a:gd name="adj2" fmla="val -8333"/>
              <a:gd name="adj3" fmla="val -105218"/>
              <a:gd name="adj4" fmla="val -129031"/>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 Today in London is rainy, with a temperature of 17 degrees</a:t>
            </a:r>
          </a:p>
        </p:txBody>
      </p:sp>
      <p:sp>
        <p:nvSpPr>
          <p:cNvPr id="30" name="Rectangle 29">
            <a:extLst>
              <a:ext uri="{FF2B5EF4-FFF2-40B4-BE49-F238E27FC236}">
                <a16:creationId xmlns:a16="http://schemas.microsoft.com/office/drawing/2014/main" id="{35036F75-CCD5-76D5-1F0A-859A189B45E5}"/>
              </a:ext>
            </a:extLst>
          </p:cNvPr>
          <p:cNvSpPr/>
          <p:nvPr/>
        </p:nvSpPr>
        <p:spPr>
          <a:xfrm>
            <a:off x="157028" y="1518999"/>
            <a:ext cx="68448" cy="47782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5" name="TextBox 34">
            <a:extLst>
              <a:ext uri="{FF2B5EF4-FFF2-40B4-BE49-F238E27FC236}">
                <a16:creationId xmlns:a16="http://schemas.microsoft.com/office/drawing/2014/main" id="{454E9031-3650-1263-FD43-B9A8323B9F60}"/>
              </a:ext>
            </a:extLst>
          </p:cNvPr>
          <p:cNvSpPr txBox="1"/>
          <p:nvPr/>
        </p:nvSpPr>
        <p:spPr>
          <a:xfrm>
            <a:off x="40662" y="1043413"/>
            <a:ext cx="1133323" cy="382308"/>
          </a:xfrm>
          <a:prstGeom prst="rect">
            <a:avLst/>
          </a:prstGeom>
          <a:solidFill>
            <a:schemeClr val="accent6">
              <a:lumMod val="20000"/>
              <a:lumOff val="80000"/>
            </a:schemeClr>
          </a:solidFill>
        </p:spPr>
        <p:txBody>
          <a:bodyPr wrap="none" rtlCol="0">
            <a:spAutoFit/>
          </a:bodyPr>
          <a:lstStyle/>
          <a:p>
            <a:r>
              <a:rPr lang="en-US" sz="1836" dirty="0"/>
              <a:t>end-user</a:t>
            </a:r>
          </a:p>
        </p:txBody>
      </p:sp>
      <p:sp>
        <p:nvSpPr>
          <p:cNvPr id="43" name="TextBox 42">
            <a:extLst>
              <a:ext uri="{FF2B5EF4-FFF2-40B4-BE49-F238E27FC236}">
                <a16:creationId xmlns:a16="http://schemas.microsoft.com/office/drawing/2014/main" id="{7D988E6C-B0B4-AF30-2B35-B997AA4C4789}"/>
              </a:ext>
            </a:extLst>
          </p:cNvPr>
          <p:cNvSpPr txBox="1"/>
          <p:nvPr/>
        </p:nvSpPr>
        <p:spPr>
          <a:xfrm>
            <a:off x="1770830" y="986681"/>
            <a:ext cx="1197543" cy="382308"/>
          </a:xfrm>
          <a:prstGeom prst="rect">
            <a:avLst/>
          </a:prstGeom>
          <a:solidFill>
            <a:schemeClr val="accent6">
              <a:lumMod val="20000"/>
              <a:lumOff val="80000"/>
            </a:schemeClr>
          </a:solidFill>
        </p:spPr>
        <p:txBody>
          <a:bodyPr wrap="none" rtlCol="0">
            <a:spAutoFit/>
          </a:bodyPr>
          <a:lstStyle>
            <a:defPPr>
              <a:defRPr lang="en-US"/>
            </a:defPPr>
            <a:lvl1pPr>
              <a:defRPr/>
            </a:lvl1pPr>
          </a:lstStyle>
          <a:p>
            <a:r>
              <a:rPr lang="en-US" sz="1836" dirty="0"/>
              <a:t>your app </a:t>
            </a:r>
          </a:p>
        </p:txBody>
      </p:sp>
      <p:sp>
        <p:nvSpPr>
          <p:cNvPr id="44" name="TextBox 43">
            <a:extLst>
              <a:ext uri="{FF2B5EF4-FFF2-40B4-BE49-F238E27FC236}">
                <a16:creationId xmlns:a16="http://schemas.microsoft.com/office/drawing/2014/main" id="{BA9D93CF-381A-C7C0-5DD8-F87081CBBA11}"/>
              </a:ext>
            </a:extLst>
          </p:cNvPr>
          <p:cNvSpPr txBox="1"/>
          <p:nvPr/>
        </p:nvSpPr>
        <p:spPr>
          <a:xfrm>
            <a:off x="5476530" y="913811"/>
            <a:ext cx="1098990" cy="382308"/>
          </a:xfrm>
          <a:prstGeom prst="rect">
            <a:avLst/>
          </a:prstGeom>
          <a:solidFill>
            <a:schemeClr val="accent6">
              <a:lumMod val="20000"/>
              <a:lumOff val="80000"/>
            </a:schemeClr>
          </a:solidFill>
        </p:spPr>
        <p:txBody>
          <a:bodyPr wrap="none" rtlCol="0">
            <a:spAutoFit/>
          </a:bodyPr>
          <a:lstStyle>
            <a:defPPr>
              <a:defRPr lang="en-US"/>
            </a:defPPr>
            <a:lvl1pPr>
              <a:defRPr/>
            </a:lvl1pPr>
          </a:lstStyle>
          <a:p>
            <a:r>
              <a:rPr lang="en-US" sz="1836" dirty="0"/>
              <a:t>chat-</a:t>
            </a:r>
            <a:r>
              <a:rPr lang="en-US" sz="1836" dirty="0" err="1"/>
              <a:t>gpt</a:t>
            </a:r>
            <a:endParaRPr lang="en-US" sz="1836" dirty="0"/>
          </a:p>
        </p:txBody>
      </p:sp>
      <p:sp>
        <p:nvSpPr>
          <p:cNvPr id="45" name="TextBox 44">
            <a:extLst>
              <a:ext uri="{FF2B5EF4-FFF2-40B4-BE49-F238E27FC236}">
                <a16:creationId xmlns:a16="http://schemas.microsoft.com/office/drawing/2014/main" id="{3A1A78FE-E643-6162-5CF6-262D45E87FF7}"/>
              </a:ext>
            </a:extLst>
          </p:cNvPr>
          <p:cNvSpPr txBox="1"/>
          <p:nvPr/>
        </p:nvSpPr>
        <p:spPr>
          <a:xfrm>
            <a:off x="10160484" y="970283"/>
            <a:ext cx="2028537" cy="382308"/>
          </a:xfrm>
          <a:prstGeom prst="rect">
            <a:avLst/>
          </a:prstGeom>
          <a:solidFill>
            <a:schemeClr val="accent6">
              <a:lumMod val="20000"/>
              <a:lumOff val="80000"/>
            </a:schemeClr>
          </a:solidFill>
        </p:spPr>
        <p:txBody>
          <a:bodyPr wrap="none" rtlCol="0">
            <a:spAutoFit/>
          </a:bodyPr>
          <a:lstStyle>
            <a:defPPr>
              <a:defRPr lang="en-US"/>
            </a:defPPr>
            <a:lvl1pPr>
              <a:defRPr/>
            </a:lvl1pPr>
          </a:lstStyle>
          <a:p>
            <a:r>
              <a:rPr lang="en-US" sz="1836" dirty="0"/>
              <a:t>your weather api </a:t>
            </a:r>
          </a:p>
        </p:txBody>
      </p:sp>
      <p:sp>
        <p:nvSpPr>
          <p:cNvPr id="2" name="Callout: Line with Border and Accent Bar 1">
            <a:extLst>
              <a:ext uri="{FF2B5EF4-FFF2-40B4-BE49-F238E27FC236}">
                <a16:creationId xmlns:a16="http://schemas.microsoft.com/office/drawing/2014/main" id="{AA7D7818-0D46-BB83-3A0F-F43F617FDB22}"/>
              </a:ext>
            </a:extLst>
          </p:cNvPr>
          <p:cNvSpPr/>
          <p:nvPr/>
        </p:nvSpPr>
        <p:spPr>
          <a:xfrm>
            <a:off x="1009525" y="261363"/>
            <a:ext cx="1989286" cy="624844"/>
          </a:xfrm>
          <a:prstGeom prst="accentBorderCallout1">
            <a:avLst>
              <a:gd name="adj1" fmla="val 18750"/>
              <a:gd name="adj2" fmla="val -8333"/>
              <a:gd name="adj3" fmla="val 272224"/>
              <a:gd name="adj4" fmla="val -2254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 user : "how is the weather today?"</a:t>
            </a:r>
          </a:p>
        </p:txBody>
      </p:sp>
    </p:spTree>
    <p:extLst>
      <p:ext uri="{BB962C8B-B14F-4D97-AF65-F5344CB8AC3E}">
        <p14:creationId xmlns:p14="http://schemas.microsoft.com/office/powerpoint/2010/main" val="31117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5" name="Text Placeholder 4"/>
          <p:cNvSpPr>
            <a:spLocks noGrp="1"/>
          </p:cNvSpPr>
          <p:nvPr>
            <p:ph type="body" sz="quarter" idx="10"/>
          </p:nvPr>
        </p:nvSpPr>
        <p:spPr>
          <a:xfrm>
            <a:off x="263135" y="1900237"/>
            <a:ext cx="11734798" cy="683264"/>
          </a:xfrm>
        </p:spPr>
        <p:txBody>
          <a:bodyPr/>
          <a:lstStyle/>
          <a:p>
            <a:r>
              <a:rPr lang="en-US" sz="3600" dirty="0"/>
              <a:t>Ask current and past weather</a:t>
            </a:r>
          </a:p>
        </p:txBody>
      </p:sp>
    </p:spTree>
    <p:extLst>
      <p:ext uri="{BB962C8B-B14F-4D97-AF65-F5344CB8AC3E}">
        <p14:creationId xmlns:p14="http://schemas.microsoft.com/office/powerpoint/2010/main" val="21236980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Api design for function calling</a:t>
            </a:r>
          </a:p>
        </p:txBody>
      </p:sp>
      <p:sp>
        <p:nvSpPr>
          <p:cNvPr id="5" name="Text Placeholder 4"/>
          <p:cNvSpPr>
            <a:spLocks noGrp="1"/>
          </p:cNvSpPr>
          <p:nvPr>
            <p:ph type="body" sz="quarter" idx="10"/>
          </p:nvPr>
        </p:nvSpPr>
        <p:spPr>
          <a:xfrm>
            <a:off x="263135" y="1900237"/>
            <a:ext cx="11734798" cy="3681008"/>
          </a:xfrm>
        </p:spPr>
        <p:txBody>
          <a:bodyPr/>
          <a:lstStyle/>
          <a:p>
            <a:pPr marL="457200" lvl="1" indent="-457200">
              <a:buFont typeface="Arial" panose="020B0604020202020204" pitchFamily="34" charset="0"/>
              <a:buChar char="•"/>
            </a:pPr>
            <a:r>
              <a:rPr lang="en-US" sz="3200" dirty="0"/>
              <a:t>Extract function call "Json schema" dynamically from the open api document of your target api</a:t>
            </a:r>
          </a:p>
          <a:p>
            <a:pPr marL="457200" lvl="1" indent="-457200">
              <a:buFont typeface="Arial" panose="020B0604020202020204" pitchFamily="34" charset="0"/>
              <a:buChar char="•"/>
            </a:pPr>
            <a:r>
              <a:rPr lang="en-US" sz="3200" dirty="0"/>
              <a:t>Put clear description on input </a:t>
            </a:r>
            <a:r>
              <a:rPr lang="en-US" sz="3200" dirty="0" err="1"/>
              <a:t>dto</a:t>
            </a:r>
            <a:r>
              <a:rPr lang="en-US" sz="3200" dirty="0"/>
              <a:t> and its properties (</a:t>
            </a:r>
            <a:r>
              <a:rPr lang="en-US" sz="3200" b="1" dirty="0"/>
              <a:t>prompt engineer applied on a swagger doc </a:t>
            </a:r>
            <a:r>
              <a:rPr lang="en-US" sz="3200" b="1" dirty="0">
                <a:sym typeface="Wingdings" panose="05000000000000000000" pitchFamily="2" charset="2"/>
              </a:rPr>
              <a:t></a:t>
            </a:r>
            <a:r>
              <a:rPr lang="en-US" sz="3200" dirty="0">
                <a:sym typeface="Wingdings" panose="05000000000000000000" pitchFamily="2" charset="2"/>
              </a:rPr>
              <a:t>)</a:t>
            </a:r>
          </a:p>
          <a:p>
            <a:pPr marL="457200" lvl="1" indent="-457200">
              <a:buFont typeface="Arial" panose="020B0604020202020204" pitchFamily="34" charset="0"/>
              <a:buChar char="•"/>
            </a:pPr>
            <a:r>
              <a:rPr lang="en-US" sz="3200" dirty="0">
                <a:sym typeface="Wingdings" panose="05000000000000000000" pitchFamily="2" charset="2"/>
              </a:rPr>
              <a:t>Document </a:t>
            </a:r>
            <a:r>
              <a:rPr lang="en-US" sz="3200" b="1" dirty="0">
                <a:sym typeface="Wingdings" panose="05000000000000000000" pitchFamily="2" charset="2"/>
              </a:rPr>
              <a:t>required</a:t>
            </a:r>
            <a:r>
              <a:rPr lang="en-US" sz="3200" dirty="0">
                <a:sym typeface="Wingdings" panose="05000000000000000000" pitchFamily="2" charset="2"/>
              </a:rPr>
              <a:t> properties </a:t>
            </a:r>
          </a:p>
          <a:p>
            <a:pPr marL="457200" lvl="1" indent="-457200">
              <a:buFont typeface="Arial" panose="020B0604020202020204" pitchFamily="34" charset="0"/>
              <a:buChar char="•"/>
            </a:pPr>
            <a:r>
              <a:rPr lang="en-US" sz="3200" dirty="0">
                <a:sym typeface="Wingdings" panose="05000000000000000000" pitchFamily="2" charset="2"/>
              </a:rPr>
              <a:t>Make sure </a:t>
            </a:r>
            <a:r>
              <a:rPr lang="en-US" sz="3200" dirty="0" err="1">
                <a:sym typeface="Wingdings" panose="05000000000000000000" pitchFamily="2" charset="2"/>
              </a:rPr>
              <a:t>enums</a:t>
            </a:r>
            <a:r>
              <a:rPr lang="en-US" sz="3200" dirty="0">
                <a:sym typeface="Wingdings" panose="05000000000000000000" pitchFamily="2" charset="2"/>
              </a:rPr>
              <a:t> are exposed in the swagger doc as strings</a:t>
            </a:r>
          </a:p>
          <a:p>
            <a:pPr marL="457200" lvl="1" indent="-457200">
              <a:buFont typeface="Arial" panose="020B0604020202020204" pitchFamily="34" charset="0"/>
              <a:buChar char="•"/>
            </a:pPr>
            <a:r>
              <a:rPr lang="en-US" sz="3200" dirty="0">
                <a:sym typeface="Wingdings" panose="05000000000000000000" pitchFamily="2" charset="2"/>
              </a:rPr>
              <a:t>Make sure </a:t>
            </a:r>
            <a:r>
              <a:rPr lang="en-US" sz="3200" dirty="0" err="1">
                <a:sym typeface="Wingdings" panose="05000000000000000000" pitchFamily="2" charset="2"/>
              </a:rPr>
              <a:t>enums</a:t>
            </a:r>
            <a:r>
              <a:rPr lang="en-US" sz="3200" dirty="0">
                <a:sym typeface="Wingdings" panose="05000000000000000000" pitchFamily="2" charset="2"/>
              </a:rPr>
              <a:t> as strings are accepted as input at run time</a:t>
            </a:r>
            <a:endParaRPr lang="en-US" sz="3200" dirty="0"/>
          </a:p>
        </p:txBody>
      </p:sp>
    </p:spTree>
    <p:extLst>
      <p:ext uri="{BB962C8B-B14F-4D97-AF65-F5344CB8AC3E}">
        <p14:creationId xmlns:p14="http://schemas.microsoft.com/office/powerpoint/2010/main" val="266774102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Api design for function calling..  continue</a:t>
            </a:r>
          </a:p>
        </p:txBody>
      </p:sp>
      <p:sp>
        <p:nvSpPr>
          <p:cNvPr id="5" name="Text Placeholder 4"/>
          <p:cNvSpPr>
            <a:spLocks noGrp="1"/>
          </p:cNvSpPr>
          <p:nvPr>
            <p:ph type="body" sz="quarter" idx="10"/>
          </p:nvPr>
        </p:nvSpPr>
        <p:spPr>
          <a:xfrm>
            <a:off x="263135" y="1287462"/>
            <a:ext cx="11734798" cy="5235279"/>
          </a:xfrm>
        </p:spPr>
        <p:txBody>
          <a:bodyPr/>
          <a:lstStyle/>
          <a:p>
            <a:pPr marL="457200" indent="-457200">
              <a:buFont typeface="Arial" panose="020B0604020202020204" pitchFamily="34" charset="0"/>
              <a:buChar char="•"/>
            </a:pPr>
            <a:r>
              <a:rPr lang="en-US" sz="3200" dirty="0">
                <a:sym typeface="Wingdings" panose="05000000000000000000" pitchFamily="2" charset="2"/>
              </a:rPr>
              <a:t>Validate the input with care (fluent validation)</a:t>
            </a:r>
          </a:p>
          <a:p>
            <a:pPr marL="571500" indent="-571500">
              <a:buFont typeface="Arial" panose="020B0604020202020204" pitchFamily="34" charset="0"/>
              <a:buChar char="•"/>
            </a:pPr>
            <a:r>
              <a:rPr lang="en-US" sz="3200" dirty="0">
                <a:sym typeface="Wingdings" panose="05000000000000000000" pitchFamily="2" charset="2"/>
              </a:rPr>
              <a:t>Return errors in Json format, stating clearly each property having problem and the action to take</a:t>
            </a:r>
          </a:p>
          <a:p>
            <a:pPr marL="571500" indent="-571500">
              <a:buFont typeface="Arial" panose="020B0604020202020204" pitchFamily="34" charset="0"/>
              <a:buChar char="•"/>
            </a:pPr>
            <a:r>
              <a:rPr lang="en-US" sz="3200" dirty="0">
                <a:sym typeface="Wingdings" panose="05000000000000000000" pitchFamily="2" charset="2"/>
              </a:rPr>
              <a:t>Your validation code must be conversational, suggesting action to the chatbot,  e.g.  </a:t>
            </a:r>
          </a:p>
          <a:p>
            <a:pPr marL="0" indent="0">
              <a:buNone/>
            </a:pPr>
            <a:br>
              <a:rPr lang="en-US" sz="1000" dirty="0">
                <a:solidFill>
                  <a:srgbClr val="000000"/>
                </a:solidFill>
                <a:latin typeface="Courier New" panose="02070309020205020404" pitchFamily="49" charset="0"/>
                <a:cs typeface="Courier New" panose="02070309020205020404" pitchFamily="49" charset="0"/>
              </a:rPr>
            </a:br>
            <a:r>
              <a:rPr lang="en-US" sz="1400" dirty="0" err="1">
                <a:solidFill>
                  <a:srgbClr val="000000"/>
                </a:solidFill>
                <a:latin typeface="Courier New" panose="02070309020205020404" pitchFamily="49" charset="0"/>
                <a:cs typeface="Courier New" panose="02070309020205020404" pitchFamily="49" charset="0"/>
              </a:rPr>
              <a:t>ret.Errors.Add</a:t>
            </a:r>
            <a:r>
              <a:rPr lang="en-US" sz="1400" dirty="0">
                <a:solidFill>
                  <a:srgbClr val="000000"/>
                </a:solidFill>
                <a:latin typeface="Courier New" panose="02070309020205020404" pitchFamily="49" charset="0"/>
                <a:cs typeface="Courier New" panose="02070309020205020404" pitchFamily="49" charset="0"/>
              </a:rPr>
              <a:t>(</a:t>
            </a:r>
            <a:r>
              <a:rPr lang="en-US" sz="1400" dirty="0">
                <a:solidFill>
                  <a:srgbClr val="0000FF"/>
                </a:solidFill>
                <a:latin typeface="Courier New" panose="02070309020205020404" pitchFamily="49" charset="0"/>
                <a:cs typeface="Courier New" panose="02070309020205020404" pitchFamily="49" charset="0"/>
              </a:rPr>
              <a:t>new</a:t>
            </a:r>
            <a:r>
              <a:rPr lang="en-US" sz="1400" dirty="0">
                <a:solidFill>
                  <a:srgbClr val="000000"/>
                </a:solidFill>
                <a:latin typeface="Courier New" panose="02070309020205020404" pitchFamily="49" charset="0"/>
                <a:cs typeface="Courier New" panose="02070309020205020404" pitchFamily="49" charset="0"/>
              </a:rPr>
              <a:t> </a:t>
            </a:r>
            <a:r>
              <a:rPr lang="en-US" sz="1400" dirty="0" err="1">
                <a:solidFill>
                  <a:srgbClr val="000000"/>
                </a:solidFill>
                <a:latin typeface="Courier New" panose="02070309020205020404" pitchFamily="49" charset="0"/>
                <a:cs typeface="Courier New" panose="02070309020205020404" pitchFamily="49" charset="0"/>
              </a:rPr>
              <a:t>ValidationFailure</a:t>
            </a:r>
            <a:r>
              <a:rPr lang="en-US" sz="1400" dirty="0">
                <a:solidFill>
                  <a:srgbClr val="000000"/>
                </a:solidFill>
                <a:latin typeface="Courier New" panose="02070309020205020404" pitchFamily="49" charset="0"/>
                <a:cs typeface="Courier New" panose="02070309020205020404" pitchFamily="49" charset="0"/>
              </a:rPr>
              <a:t>(</a:t>
            </a:r>
            <a:r>
              <a:rPr lang="en-US" sz="1400" dirty="0" err="1">
                <a:solidFill>
                  <a:srgbClr val="000000"/>
                </a:solidFill>
                <a:latin typeface="Courier New" panose="02070309020205020404" pitchFamily="49" charset="0"/>
                <a:cs typeface="Courier New" panose="02070309020205020404" pitchFamily="49" charset="0"/>
              </a:rPr>
              <a:t>propertyName</a:t>
            </a:r>
            <a:r>
              <a:rPr lang="en-US" sz="1400" dirty="0">
                <a:solidFill>
                  <a:srgbClr val="000000"/>
                </a:solidFill>
                <a:latin typeface="Courier New" panose="02070309020205020404" pitchFamily="49" charset="0"/>
                <a:cs typeface="Courier New" panose="02070309020205020404" pitchFamily="49" charset="0"/>
              </a:rPr>
              <a:t>,</a:t>
            </a:r>
          </a:p>
          <a:p>
            <a:pPr marL="0" indent="0">
              <a:buNone/>
            </a:pPr>
            <a:r>
              <a:rPr lang="en-US" sz="1400" dirty="0">
                <a:solidFill>
                  <a:srgbClr val="000000"/>
                </a:solidFill>
                <a:latin typeface="Courier New" panose="02070309020205020404" pitchFamily="49" charset="0"/>
                <a:cs typeface="Courier New" panose="02070309020205020404" pitchFamily="49" charset="0"/>
              </a:rPr>
              <a:t>     (</a:t>
            </a:r>
            <a:r>
              <a:rPr lang="en-US" sz="1400" dirty="0">
                <a:solidFill>
                  <a:srgbClr val="0000FF"/>
                </a:solidFill>
                <a:latin typeface="Courier New" panose="02070309020205020404" pitchFamily="49" charset="0"/>
                <a:cs typeface="Courier New" panose="02070309020205020404" pitchFamily="49" charset="0"/>
              </a:rPr>
              <a:t>new</a:t>
            </a:r>
            <a:r>
              <a:rPr lang="en-US" sz="1400" dirty="0">
                <a:solidFill>
                  <a:srgbClr val="000000"/>
                </a:solidFill>
                <a:latin typeface="Courier New" panose="02070309020205020404" pitchFamily="49" charset="0"/>
                <a:cs typeface="Courier New" panose="02070309020205020404" pitchFamily="49" charset="0"/>
              </a:rPr>
              <a:t> </a:t>
            </a:r>
            <a:r>
              <a:rPr lang="en-US" sz="1400" dirty="0" err="1">
                <a:solidFill>
                  <a:srgbClr val="000000"/>
                </a:solidFill>
                <a:latin typeface="Courier New" panose="02070309020205020404" pitchFamily="49" charset="0"/>
                <a:cs typeface="Courier New" panose="02070309020205020404" pitchFamily="49" charset="0"/>
              </a:rPr>
              <a:t>ValidationErrorInfo</a:t>
            </a:r>
            <a:r>
              <a:rPr lang="en-US" sz="1400" dirty="0">
                <a:solidFill>
                  <a:srgbClr val="000000"/>
                </a:solidFill>
                <a:latin typeface="Courier New" panose="02070309020205020404" pitchFamily="49" charset="0"/>
                <a:cs typeface="Courier New" panose="02070309020205020404" pitchFamily="49" charset="0"/>
              </a:rPr>
              <a:t> { </a:t>
            </a:r>
            <a:r>
              <a:rPr lang="en-US" sz="1400" dirty="0" err="1">
                <a:solidFill>
                  <a:srgbClr val="000000"/>
                </a:solidFill>
                <a:latin typeface="Courier New" panose="02070309020205020404" pitchFamily="49" charset="0"/>
                <a:cs typeface="Courier New" panose="02070309020205020404" pitchFamily="49" charset="0"/>
              </a:rPr>
              <a:t>ErrorCode</a:t>
            </a:r>
            <a:r>
              <a:rPr lang="en-US" sz="1400" dirty="0">
                <a:solidFill>
                  <a:srgbClr val="000000"/>
                </a:solidFill>
                <a:latin typeface="Courier New" panose="02070309020205020404" pitchFamily="49" charset="0"/>
                <a:cs typeface="Courier New" panose="02070309020205020404" pitchFamily="49" charset="0"/>
              </a:rPr>
              <a:t> = </a:t>
            </a:r>
            <a:r>
              <a:rPr lang="en-US" sz="1400" dirty="0">
                <a:solidFill>
                  <a:srgbClr val="A31515"/>
                </a:solidFill>
                <a:latin typeface="Courier New" panose="02070309020205020404" pitchFamily="49" charset="0"/>
                <a:cs typeface="Courier New" panose="02070309020205020404" pitchFamily="49" charset="0"/>
              </a:rPr>
              <a:t>$"ambiguous value for </a:t>
            </a:r>
            <a:r>
              <a:rPr lang="en-US" sz="1400" dirty="0">
                <a:solidFill>
                  <a:srgbClr val="000000"/>
                </a:solidFill>
                <a:latin typeface="Courier New" panose="02070309020205020404" pitchFamily="49" charset="0"/>
                <a:cs typeface="Courier New" panose="02070309020205020404" pitchFamily="49" charset="0"/>
              </a:rPr>
              <a:t>{</a:t>
            </a:r>
            <a:r>
              <a:rPr lang="en-US" sz="1400" dirty="0" err="1">
                <a:solidFill>
                  <a:srgbClr val="000000"/>
                </a:solidFill>
                <a:latin typeface="Courier New" panose="02070309020205020404" pitchFamily="49" charset="0"/>
                <a:cs typeface="Courier New" panose="02070309020205020404" pitchFamily="49" charset="0"/>
              </a:rPr>
              <a:t>propertyName</a:t>
            </a:r>
            <a:r>
              <a:rPr lang="en-US" sz="1400" dirty="0">
                <a:solidFill>
                  <a:srgbClr val="000000"/>
                </a:solidFill>
                <a:latin typeface="Courier New" panose="02070309020205020404" pitchFamily="49" charset="0"/>
                <a:cs typeface="Courier New" panose="02070309020205020404" pitchFamily="49" charset="0"/>
              </a:rPr>
              <a:t>}</a:t>
            </a:r>
            <a:r>
              <a:rPr lang="en-US" sz="1400" dirty="0">
                <a:solidFill>
                  <a:srgbClr val="A31515"/>
                </a:solidFill>
                <a:latin typeface="Courier New" panose="02070309020205020404" pitchFamily="49" charset="0"/>
                <a:cs typeface="Courier New" panose="02070309020205020404" pitchFamily="49" charset="0"/>
              </a:rPr>
              <a:t>"</a:t>
            </a:r>
            <a:endParaRPr lang="en-US" sz="1400" dirty="0">
              <a:solidFill>
                <a:srgbClr val="000000"/>
              </a:solidFill>
              <a:latin typeface="Courier New" panose="02070309020205020404" pitchFamily="49" charset="0"/>
              <a:cs typeface="Courier New" panose="02070309020205020404" pitchFamily="49" charset="0"/>
            </a:endParaRPr>
          </a:p>
          <a:p>
            <a:pPr marL="0" indent="0">
              <a:buNone/>
            </a:pPr>
            <a:r>
              <a:rPr lang="en-US" sz="1400" dirty="0">
                <a:solidFill>
                  <a:srgbClr val="000000"/>
                </a:solidFill>
                <a:latin typeface="Courier New" panose="02070309020205020404" pitchFamily="49" charset="0"/>
                <a:cs typeface="Courier New" panose="02070309020205020404" pitchFamily="49" charset="0"/>
              </a:rPr>
              <a:t>         </a:t>
            </a:r>
            <a:r>
              <a:rPr lang="en-US" sz="1400" dirty="0" err="1">
                <a:solidFill>
                  <a:srgbClr val="000000"/>
                </a:solidFill>
                <a:latin typeface="Courier New" panose="02070309020205020404" pitchFamily="49" charset="0"/>
                <a:cs typeface="Courier New" panose="02070309020205020404" pitchFamily="49" charset="0"/>
              </a:rPr>
              <a:t>AssistantAction</a:t>
            </a:r>
            <a:r>
              <a:rPr lang="en-US" sz="1400" dirty="0">
                <a:solidFill>
                  <a:srgbClr val="000000"/>
                </a:solidFill>
                <a:latin typeface="Courier New" panose="02070309020205020404" pitchFamily="49" charset="0"/>
                <a:cs typeface="Courier New" panose="02070309020205020404" pitchFamily="49" charset="0"/>
              </a:rPr>
              <a:t> = </a:t>
            </a:r>
            <a:r>
              <a:rPr lang="en-US" sz="1400" dirty="0">
                <a:solidFill>
                  <a:srgbClr val="A31515"/>
                </a:solidFill>
                <a:latin typeface="Courier New" panose="02070309020205020404" pitchFamily="49" charset="0"/>
                <a:cs typeface="Courier New" panose="02070309020205020404" pitchFamily="49" charset="0"/>
              </a:rPr>
              <a:t>$"reply to the user with these exact words: \"choose among the following values for </a:t>
            </a:r>
            <a:r>
              <a:rPr lang="en-US" sz="1400" dirty="0">
                <a:solidFill>
                  <a:srgbClr val="000000"/>
                </a:solidFill>
                <a:latin typeface="Courier New" panose="02070309020205020404" pitchFamily="49" charset="0"/>
                <a:cs typeface="Courier New" panose="02070309020205020404" pitchFamily="49" charset="0"/>
              </a:rPr>
              <a:t>{</a:t>
            </a:r>
            <a:r>
              <a:rPr lang="en-US" sz="1400" dirty="0" err="1">
                <a:solidFill>
                  <a:srgbClr val="000000"/>
                </a:solidFill>
                <a:latin typeface="Courier New" panose="02070309020205020404" pitchFamily="49" charset="0"/>
                <a:cs typeface="Courier New" panose="02070309020205020404" pitchFamily="49" charset="0"/>
              </a:rPr>
              <a:t>propertyName</a:t>
            </a:r>
            <a:r>
              <a:rPr lang="en-US" sz="1400" dirty="0">
                <a:solidFill>
                  <a:srgbClr val="000000"/>
                </a:solidFill>
                <a:latin typeface="Courier New" panose="02070309020205020404" pitchFamily="49" charset="0"/>
                <a:cs typeface="Courier New" panose="02070309020205020404" pitchFamily="49" charset="0"/>
              </a:rPr>
              <a:t>}</a:t>
            </a:r>
            <a:r>
              <a:rPr lang="en-US" sz="1400" dirty="0">
                <a:solidFill>
                  <a:srgbClr val="A31515"/>
                </a:solidFill>
                <a:latin typeface="Courier New" panose="02070309020205020404" pitchFamily="49" charset="0"/>
                <a:cs typeface="Courier New" panose="02070309020205020404" pitchFamily="49" charset="0"/>
              </a:rPr>
              <a:t> : </a:t>
            </a:r>
            <a:r>
              <a:rPr lang="en-US" sz="1400" dirty="0">
                <a:solidFill>
                  <a:srgbClr val="000000"/>
                </a:solidFill>
                <a:latin typeface="Courier New" panose="02070309020205020404" pitchFamily="49" charset="0"/>
                <a:cs typeface="Courier New" panose="02070309020205020404" pitchFamily="49" charset="0"/>
              </a:rPr>
              <a:t>{</a:t>
            </a:r>
            <a:r>
              <a:rPr lang="en-US" sz="1400" dirty="0" err="1">
                <a:solidFill>
                  <a:srgbClr val="0000FF"/>
                </a:solidFill>
                <a:latin typeface="Courier New" panose="02070309020205020404" pitchFamily="49" charset="0"/>
                <a:cs typeface="Courier New" panose="02070309020205020404" pitchFamily="49" charset="0"/>
              </a:rPr>
              <a:t>string</a:t>
            </a:r>
            <a:r>
              <a:rPr lang="en-US" sz="1400" dirty="0" err="1">
                <a:solidFill>
                  <a:srgbClr val="000000"/>
                </a:solidFill>
                <a:latin typeface="Courier New" panose="02070309020205020404" pitchFamily="49" charset="0"/>
                <a:cs typeface="Courier New" panose="02070309020205020404" pitchFamily="49" charset="0"/>
              </a:rPr>
              <a:t>.Join</a:t>
            </a:r>
            <a:r>
              <a:rPr lang="en-US" sz="1400" dirty="0">
                <a:solidFill>
                  <a:srgbClr val="000000"/>
                </a:solidFill>
                <a:latin typeface="Courier New" panose="02070309020205020404" pitchFamily="49" charset="0"/>
                <a:cs typeface="Courier New" panose="02070309020205020404" pitchFamily="49" charset="0"/>
              </a:rPr>
              <a:t>(</a:t>
            </a:r>
            <a:r>
              <a:rPr lang="en-US" sz="1400" dirty="0">
                <a:solidFill>
                  <a:srgbClr val="A31515"/>
                </a:solidFill>
                <a:latin typeface="Courier New" panose="02070309020205020404" pitchFamily="49" charset="0"/>
                <a:cs typeface="Courier New" panose="02070309020205020404" pitchFamily="49" charset="0"/>
              </a:rPr>
              <a:t>','</a:t>
            </a:r>
            <a:r>
              <a:rPr lang="en-US" sz="1400" dirty="0">
                <a:solidFill>
                  <a:srgbClr val="000000"/>
                </a:solidFill>
                <a:latin typeface="Courier New" panose="02070309020205020404" pitchFamily="49" charset="0"/>
                <a:cs typeface="Courier New" panose="02070309020205020404" pitchFamily="49" charset="0"/>
              </a:rPr>
              <a:t>,</a:t>
            </a:r>
            <a:r>
              <a:rPr lang="en-US" sz="1400" dirty="0" err="1">
                <a:solidFill>
                  <a:srgbClr val="000000"/>
                </a:solidFill>
                <a:latin typeface="Courier New" panose="02070309020205020404" pitchFamily="49" charset="0"/>
                <a:cs typeface="Courier New" panose="02070309020205020404" pitchFamily="49" charset="0"/>
              </a:rPr>
              <a:t>candidatePorts.Take</a:t>
            </a:r>
            <a:r>
              <a:rPr lang="en-US" sz="1400" dirty="0">
                <a:solidFill>
                  <a:srgbClr val="000000"/>
                </a:solidFill>
                <a:latin typeface="Courier New" panose="02070309020205020404" pitchFamily="49" charset="0"/>
                <a:cs typeface="Courier New" panose="02070309020205020404" pitchFamily="49" charset="0"/>
              </a:rPr>
              <a:t>(5).Select(</a:t>
            </a:r>
            <a:r>
              <a:rPr lang="en-US" sz="1400" dirty="0" err="1">
                <a:solidFill>
                  <a:srgbClr val="000000"/>
                </a:solidFill>
                <a:latin typeface="Courier New" panose="02070309020205020404" pitchFamily="49" charset="0"/>
                <a:cs typeface="Courier New" panose="02070309020205020404" pitchFamily="49" charset="0"/>
              </a:rPr>
              <a:t>FormatPort</a:t>
            </a:r>
            <a:r>
              <a:rPr lang="en-US" sz="1400" dirty="0">
                <a:solidFill>
                  <a:srgbClr val="000000"/>
                </a:solidFill>
                <a:latin typeface="Courier New" panose="02070309020205020404" pitchFamily="49" charset="0"/>
                <a:cs typeface="Courier New" panose="02070309020205020404" pitchFamily="49" charset="0"/>
              </a:rPr>
              <a:t>))}</a:t>
            </a:r>
            <a:r>
              <a:rPr lang="en-US" sz="1400" dirty="0">
                <a:solidFill>
                  <a:srgbClr val="A31515"/>
                </a:solidFill>
                <a:latin typeface="Courier New" panose="02070309020205020404" pitchFamily="49" charset="0"/>
                <a:cs typeface="Courier New" panose="02070309020205020404" pitchFamily="49" charset="0"/>
              </a:rPr>
              <a:t>\"" </a:t>
            </a:r>
            <a:r>
              <a:rPr lang="en-US" sz="1400" dirty="0">
                <a:solidFill>
                  <a:srgbClr val="000000"/>
                </a:solidFill>
                <a:latin typeface="Courier New" panose="02070309020205020404" pitchFamily="49" charset="0"/>
                <a:cs typeface="Courier New" panose="02070309020205020404" pitchFamily="49" charset="0"/>
              </a:rPr>
              <a:t>}.</a:t>
            </a:r>
            <a:r>
              <a:rPr lang="en-US" sz="1400" dirty="0" err="1">
                <a:solidFill>
                  <a:srgbClr val="000000"/>
                </a:solidFill>
                <a:latin typeface="Courier New" panose="02070309020205020404" pitchFamily="49" charset="0"/>
                <a:cs typeface="Courier New" panose="02070309020205020404" pitchFamily="49" charset="0"/>
              </a:rPr>
              <a:t>ToJson</a:t>
            </a:r>
            <a:r>
              <a:rPr lang="en-US" sz="1400" dirty="0">
                <a:solidFill>
                  <a:srgbClr val="000000"/>
                </a:solidFill>
                <a:latin typeface="Courier New" panose="02070309020205020404" pitchFamily="49" charset="0"/>
                <a:cs typeface="Courier New" panose="02070309020205020404" pitchFamily="49" charset="0"/>
              </a:rPr>
              <a:t>())));</a:t>
            </a:r>
          </a:p>
          <a:p>
            <a:br>
              <a:rPr lang="en-US" sz="3600" dirty="0">
                <a:sym typeface="Wingdings" panose="05000000000000000000" pitchFamily="2" charset="2"/>
              </a:rPr>
            </a:br>
            <a:r>
              <a:rPr lang="en-US" sz="3600" dirty="0">
                <a:sym typeface="Wingdings" panose="05000000000000000000" pitchFamily="2" charset="2"/>
              </a:rPr>
              <a:t>Given this requirements the api you target the call will be likely a proxy to an actual existing api.</a:t>
            </a:r>
            <a:endParaRPr lang="en-US" sz="5400" dirty="0"/>
          </a:p>
        </p:txBody>
      </p:sp>
    </p:spTree>
    <p:extLst>
      <p:ext uri="{BB962C8B-B14F-4D97-AF65-F5344CB8AC3E}">
        <p14:creationId xmlns:p14="http://schemas.microsoft.com/office/powerpoint/2010/main" val="21325589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6515" y="220662"/>
            <a:ext cx="11734798" cy="917575"/>
          </a:xfrm>
        </p:spPr>
        <p:txBody>
          <a:bodyPr/>
          <a:lstStyle/>
          <a:p>
            <a:r>
              <a:rPr lang="en-US" dirty="0"/>
              <a:t>gotchas</a:t>
            </a:r>
          </a:p>
        </p:txBody>
      </p:sp>
      <p:sp>
        <p:nvSpPr>
          <p:cNvPr id="5" name="Text Placeholder 4"/>
          <p:cNvSpPr>
            <a:spLocks noGrp="1"/>
          </p:cNvSpPr>
          <p:nvPr>
            <p:ph type="body" sz="quarter" idx="10"/>
          </p:nvPr>
        </p:nvSpPr>
        <p:spPr>
          <a:xfrm>
            <a:off x="263135" y="1900237"/>
            <a:ext cx="11734798" cy="3154710"/>
          </a:xfrm>
        </p:spPr>
        <p:txBody>
          <a:bodyPr/>
          <a:lstStyle/>
          <a:p>
            <a:pPr marL="685800" indent="-685800">
              <a:buFont typeface="Arial" panose="020B0604020202020204" pitchFamily="34" charset="0"/>
              <a:buChar char="•"/>
            </a:pPr>
            <a:r>
              <a:rPr lang="en-US" sz="3600" dirty="0"/>
              <a:t>The AI sometime make up parameters (e.g. : email)</a:t>
            </a:r>
          </a:p>
          <a:p>
            <a:pPr marL="914400" lvl="2" indent="-685800">
              <a:buFont typeface="Arial" panose="020B0604020202020204" pitchFamily="34" charset="0"/>
              <a:buChar char="•"/>
            </a:pPr>
            <a:r>
              <a:rPr lang="en-US" sz="2400" dirty="0"/>
              <a:t>Do not expect that required setting is always respected for the properties</a:t>
            </a:r>
          </a:p>
          <a:p>
            <a:pPr marL="685800" indent="-685800">
              <a:buFont typeface="Arial" panose="020B0604020202020204" pitchFamily="34" charset="0"/>
              <a:buChar char="•"/>
            </a:pPr>
            <a:r>
              <a:rPr lang="en-US" sz="3600" dirty="0"/>
              <a:t>Put up a </a:t>
            </a:r>
            <a:r>
              <a:rPr lang="en-US" sz="3600" i="1" dirty="0"/>
              <a:t>good</a:t>
            </a:r>
            <a:r>
              <a:rPr lang="en-US" sz="3600" dirty="0"/>
              <a:t> system message</a:t>
            </a:r>
          </a:p>
          <a:p>
            <a:endParaRPr lang="en-US" sz="5400" dirty="0"/>
          </a:p>
          <a:p>
            <a:pPr marL="457200" lvl="1"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552014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5" name="Text Placeholder 4"/>
          <p:cNvSpPr>
            <a:spLocks noGrp="1"/>
          </p:cNvSpPr>
          <p:nvPr>
            <p:ph type="body" sz="quarter" idx="10"/>
          </p:nvPr>
        </p:nvSpPr>
        <p:spPr>
          <a:xfrm>
            <a:off x="263135" y="1900237"/>
            <a:ext cx="11734798" cy="1224951"/>
          </a:xfrm>
        </p:spPr>
        <p:txBody>
          <a:bodyPr/>
          <a:lstStyle/>
          <a:p>
            <a:pPr marL="457200" lvl="1" indent="-457200">
              <a:buFont typeface="Arial" panose="020B0604020202020204" pitchFamily="34" charset="0"/>
              <a:buChar char="•"/>
            </a:pPr>
            <a:r>
              <a:rPr lang="en-US" sz="3600" dirty="0"/>
              <a:t>List, Create quotes in mymsc</a:t>
            </a:r>
          </a:p>
          <a:p>
            <a:pPr marL="457200" lvl="1"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39065675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6984" y="1287462"/>
            <a:ext cx="10998199" cy="1828786"/>
          </a:xfrm>
          <a:noFill/>
        </p:spPr>
        <p:txBody>
          <a:bodyPr/>
          <a:lstStyle/>
          <a:p>
            <a:r>
              <a:rPr lang="en-US" dirty="0"/>
              <a:t>"Copilot on steroids": </a:t>
            </a:r>
            <a:br>
              <a:rPr lang="en-US" dirty="0"/>
            </a:br>
            <a:r>
              <a:rPr lang="en-US" dirty="0"/>
              <a:t>Give a conversational interface to your enterprise API using ChatGPT and tools/function calling</a:t>
            </a:r>
          </a:p>
        </p:txBody>
      </p:sp>
      <p:sp>
        <p:nvSpPr>
          <p:cNvPr id="5" name="Text Placeholder 4"/>
          <p:cNvSpPr>
            <a:spLocks noGrp="1"/>
          </p:cNvSpPr>
          <p:nvPr>
            <p:ph type="body" sz="quarter" idx="12"/>
          </p:nvPr>
        </p:nvSpPr>
        <p:spPr>
          <a:xfrm>
            <a:off x="526985" y="4564062"/>
            <a:ext cx="10998198" cy="1828007"/>
          </a:xfrm>
          <a:noFill/>
        </p:spPr>
        <p:txBody>
          <a:bodyPr/>
          <a:lstStyle/>
          <a:p>
            <a:r>
              <a:rPr lang="en-US" dirty="0"/>
              <a:t>enrico sabbadin - </a:t>
            </a:r>
            <a:r>
              <a:rPr lang="en-US" dirty="0" err="1"/>
              <a:t>msc</a:t>
            </a:r>
            <a:endParaRPr lang="en-US" dirty="0"/>
          </a:p>
        </p:txBody>
      </p:sp>
    </p:spTree>
    <p:custDataLst>
      <p:tags r:id="rId1"/>
    </p:custDataLst>
    <p:extLst>
      <p:ext uri="{BB962C8B-B14F-4D97-AF65-F5344CB8AC3E}">
        <p14:creationId xmlns:p14="http://schemas.microsoft.com/office/powerpoint/2010/main" val="229375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Tools-calls</a:t>
            </a:r>
          </a:p>
        </p:txBody>
      </p:sp>
      <p:sp>
        <p:nvSpPr>
          <p:cNvPr id="5" name="Text Placeholder 4"/>
          <p:cNvSpPr>
            <a:spLocks noGrp="1"/>
          </p:cNvSpPr>
          <p:nvPr>
            <p:ph type="body" sz="quarter" idx="10"/>
          </p:nvPr>
        </p:nvSpPr>
        <p:spPr>
          <a:xfrm>
            <a:off x="274639" y="1287462"/>
            <a:ext cx="11734798" cy="4869025"/>
          </a:xfrm>
        </p:spPr>
        <p:txBody>
          <a:bodyPr/>
          <a:lstStyle/>
          <a:p>
            <a:r>
              <a:rPr lang="en-US" sz="3600" dirty="0"/>
              <a:t>Available starting from </a:t>
            </a:r>
            <a:r>
              <a:rPr lang="en-US" sz="3600" i="1" dirty="0"/>
              <a:t>gpt-3.5 1106 </a:t>
            </a:r>
            <a:r>
              <a:rPr lang="en-US" sz="3600" dirty="0"/>
              <a:t>and </a:t>
            </a:r>
            <a:r>
              <a:rPr lang="en-US" sz="3600" i="1" dirty="0"/>
              <a:t>gpt-4 1106 </a:t>
            </a:r>
          </a:p>
          <a:p>
            <a:pPr marL="571500" lvl="2" indent="-342900">
              <a:buFont typeface="Arial" panose="020B0604020202020204" pitchFamily="34" charset="0"/>
              <a:buChar char="•"/>
            </a:pPr>
            <a:r>
              <a:rPr lang="en-US" dirty="0"/>
              <a:t>Function calls have become "deprecated": they have become a possible </a:t>
            </a:r>
            <a:r>
              <a:rPr lang="en-US" i="1" dirty="0"/>
              <a:t>tool-type</a:t>
            </a:r>
            <a:r>
              <a:rPr lang="en-US" dirty="0"/>
              <a:t> value for tools-calls</a:t>
            </a:r>
          </a:p>
          <a:p>
            <a:r>
              <a:rPr lang="en-US" sz="3600" dirty="0"/>
              <a:t>Tools are an abstraction to accommodate different "external data sources" </a:t>
            </a:r>
          </a:p>
          <a:p>
            <a:pPr marL="571500" lvl="2" indent="-342900">
              <a:buFont typeface="Arial" panose="020B0604020202020204" pitchFamily="34" charset="0"/>
              <a:buChar char="•"/>
            </a:pPr>
            <a:r>
              <a:rPr lang="en-US" i="1" dirty="0"/>
              <a:t>Currently "function" is the only tool type supported in chat-completion api</a:t>
            </a:r>
          </a:p>
          <a:p>
            <a:pPr marL="571500" lvl="2" indent="-342900">
              <a:buFont typeface="Arial" panose="020B0604020202020204" pitchFamily="34" charset="0"/>
              <a:buChar char="•"/>
            </a:pPr>
            <a:r>
              <a:rPr lang="en-US" b="1" i="1" dirty="0"/>
              <a:t>Chatgpt can return a reply with more than one tool call</a:t>
            </a:r>
          </a:p>
          <a:p>
            <a:r>
              <a:rPr lang="en-US" sz="3600" dirty="0"/>
              <a:t>Assistant api have similar concept but support more tools </a:t>
            </a:r>
          </a:p>
          <a:p>
            <a:pPr marL="571500" lvl="2" indent="-342900">
              <a:buFont typeface="Arial" panose="020B0604020202020204" pitchFamily="34" charset="0"/>
              <a:buChar char="•"/>
            </a:pPr>
            <a:r>
              <a:rPr lang="en-US" dirty="0"/>
              <a:t>Functions, Code interpreter, Knowledge Retrieval (RAG)</a:t>
            </a:r>
          </a:p>
          <a:p>
            <a:pPr marL="571500" lvl="2" indent="-342900">
              <a:buFont typeface="Arial" panose="020B0604020202020204" pitchFamily="34" charset="0"/>
              <a:buChar char="•"/>
            </a:pPr>
            <a:r>
              <a:rPr lang="en-US" dirty="0"/>
              <a:t>Still in beta, deserve a dedicated session</a:t>
            </a:r>
          </a:p>
        </p:txBody>
      </p:sp>
    </p:spTree>
    <p:extLst>
      <p:ext uri="{BB962C8B-B14F-4D97-AF65-F5344CB8AC3E}">
        <p14:creationId xmlns:p14="http://schemas.microsoft.com/office/powerpoint/2010/main" val="3427673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2A1F63-26DC-0AF6-E788-C9BDEA11A97E}"/>
              </a:ext>
            </a:extLst>
          </p:cNvPr>
          <p:cNvSpPr>
            <a:spLocks noGrp="1"/>
          </p:cNvSpPr>
          <p:nvPr>
            <p:ph idx="1"/>
          </p:nvPr>
        </p:nvSpPr>
        <p:spPr>
          <a:xfrm>
            <a:off x="548009" y="117999"/>
            <a:ext cx="11725933" cy="6540788"/>
          </a:xfrm>
        </p:spPr>
        <p:txBody>
          <a:bodyPr>
            <a:noAutofit/>
          </a:bodyPr>
          <a:lstStyle/>
          <a:p>
            <a:pPr marL="0" indent="0">
              <a:buNone/>
            </a:pPr>
            <a:r>
              <a:rPr lang="en-US" sz="1836" b="1" dirty="0"/>
              <a:t>tools = [     {</a:t>
            </a:r>
            <a:br>
              <a:rPr lang="en-US" sz="1836" dirty="0"/>
            </a:br>
            <a:r>
              <a:rPr lang="en-US" sz="1836" dirty="0"/>
              <a:t>        </a:t>
            </a:r>
            <a:r>
              <a:rPr lang="en-US" sz="1836" b="1" dirty="0"/>
              <a:t>"type": "function",</a:t>
            </a:r>
            <a:br>
              <a:rPr lang="en-US" sz="1836" b="1" dirty="0"/>
            </a:br>
            <a:r>
              <a:rPr lang="en-US" sz="1836" dirty="0"/>
              <a:t>        "function": { "name": "</a:t>
            </a:r>
            <a:r>
              <a:rPr lang="en-US" sz="1836" dirty="0" err="1"/>
              <a:t>get_current_weather</a:t>
            </a:r>
            <a:r>
              <a:rPr lang="en-US" sz="1836" dirty="0"/>
              <a:t>", "description": "Get the current weather",</a:t>
            </a:r>
            <a:br>
              <a:rPr lang="en-US" sz="1836" dirty="0"/>
            </a:br>
            <a:r>
              <a:rPr lang="en-US" sz="1836" dirty="0"/>
              <a:t>            "parameters": {</a:t>
            </a:r>
            <a:br>
              <a:rPr lang="en-US" sz="1836" dirty="0"/>
            </a:br>
            <a:r>
              <a:rPr lang="en-US" sz="1836" dirty="0"/>
              <a:t>                "type": "object",</a:t>
            </a:r>
            <a:br>
              <a:rPr lang="en-US" sz="1836" dirty="0"/>
            </a:br>
            <a:r>
              <a:rPr lang="en-US" sz="1836" dirty="0"/>
              <a:t>                "properties": { </a:t>
            </a:r>
            <a:br>
              <a:rPr lang="en-US" sz="1836" dirty="0"/>
            </a:br>
            <a:r>
              <a:rPr lang="en-US" sz="1836" dirty="0"/>
              <a:t>                    "location": { "type": "string",  "description": "The city and state, e.g. San Francisco, CA" } </a:t>
            </a:r>
            <a:br>
              <a:rPr lang="en-US" sz="1836" dirty="0"/>
            </a:br>
            <a:r>
              <a:rPr lang="en-US" sz="1836" dirty="0"/>
              <a:t>                },</a:t>
            </a:r>
            <a:br>
              <a:rPr lang="en-US" sz="1836" dirty="0"/>
            </a:br>
            <a:r>
              <a:rPr lang="en-US" sz="1836" dirty="0"/>
              <a:t>                "required": ["location"]</a:t>
            </a:r>
            <a:br>
              <a:rPr lang="en-US" sz="1836" dirty="0"/>
            </a:br>
            <a:r>
              <a:rPr lang="en-US" sz="1836" dirty="0"/>
              <a:t>            },</a:t>
            </a:r>
            <a:br>
              <a:rPr lang="en-US" sz="1836" dirty="0"/>
            </a:br>
            <a:r>
              <a:rPr lang="en-US" sz="1836" dirty="0"/>
              <a:t>        }</a:t>
            </a:r>
            <a:br>
              <a:rPr lang="en-US" sz="1836" dirty="0"/>
            </a:br>
            <a:r>
              <a:rPr lang="en-US" sz="1836" dirty="0"/>
              <a:t>    },</a:t>
            </a:r>
            <a:br>
              <a:rPr lang="en-US" sz="1836" dirty="0"/>
            </a:br>
            <a:r>
              <a:rPr lang="en-US" sz="1836" dirty="0"/>
              <a:t>    {</a:t>
            </a:r>
            <a:br>
              <a:rPr lang="en-US" sz="1836" dirty="0"/>
            </a:br>
            <a:r>
              <a:rPr lang="en-US" sz="1836" b="1" dirty="0"/>
              <a:t>        "type": "function",</a:t>
            </a:r>
            <a:br>
              <a:rPr lang="en-US" sz="1836" b="1" dirty="0"/>
            </a:br>
            <a:r>
              <a:rPr lang="en-US" sz="1836" dirty="0"/>
              <a:t>        "function": { "name": "</a:t>
            </a:r>
            <a:r>
              <a:rPr lang="en-US" sz="1836" dirty="0" err="1"/>
              <a:t>get_n_day_weather_forecast</a:t>
            </a:r>
            <a:r>
              <a:rPr lang="en-US" sz="1836" dirty="0"/>
              <a:t>", "description": "Get an N-day weather forecast",</a:t>
            </a:r>
            <a:br>
              <a:rPr lang="en-US" sz="1836" dirty="0"/>
            </a:br>
            <a:r>
              <a:rPr lang="en-US" sz="1836" dirty="0"/>
              <a:t>            "parameters": {</a:t>
            </a:r>
            <a:br>
              <a:rPr lang="en-US" sz="1836" dirty="0"/>
            </a:br>
            <a:r>
              <a:rPr lang="en-US" sz="1836" dirty="0"/>
              <a:t>                "type": "object",                </a:t>
            </a:r>
            <a:br>
              <a:rPr lang="en-US" sz="1836" dirty="0"/>
            </a:br>
            <a:r>
              <a:rPr lang="en-US" sz="1836" dirty="0"/>
              <a:t>                "properties": { </a:t>
            </a:r>
            <a:br>
              <a:rPr lang="en-US" sz="1836" dirty="0"/>
            </a:br>
            <a:r>
              <a:rPr lang="en-US" sz="1836" dirty="0"/>
              <a:t>                       "location": { "type": "string", "description": "The city and state, e.g. San Francisco, CA"},   </a:t>
            </a:r>
            <a:br>
              <a:rPr lang="en-US" sz="1836" dirty="0"/>
            </a:br>
            <a:r>
              <a:rPr lang="en-US" sz="1836" dirty="0"/>
              <a:t>                       "</a:t>
            </a:r>
            <a:r>
              <a:rPr lang="en-US" sz="1836" dirty="0" err="1"/>
              <a:t>num_days</a:t>
            </a:r>
            <a:r>
              <a:rPr lang="en-US" sz="1836" dirty="0"/>
              <a:t>": {"type": "integer", "description": "The number of days to forecast"}</a:t>
            </a:r>
            <a:br>
              <a:rPr lang="en-US" sz="1836" dirty="0"/>
            </a:br>
            <a:r>
              <a:rPr lang="en-US" sz="1836" dirty="0"/>
              <a:t>                 },</a:t>
            </a:r>
            <a:br>
              <a:rPr lang="en-US" sz="1836" dirty="0"/>
            </a:br>
            <a:r>
              <a:rPr lang="en-US" sz="1836" dirty="0"/>
              <a:t>                "required": ["location", "</a:t>
            </a:r>
            <a:r>
              <a:rPr lang="en-US" sz="1836" dirty="0" err="1"/>
              <a:t>num_days</a:t>
            </a:r>
            <a:r>
              <a:rPr lang="en-US" sz="1836" dirty="0"/>
              <a:t>"]</a:t>
            </a:r>
            <a:br>
              <a:rPr lang="en-US" sz="1836" dirty="0"/>
            </a:br>
            <a:r>
              <a:rPr lang="en-US" sz="1836" dirty="0"/>
              <a:t>            },</a:t>
            </a:r>
            <a:br>
              <a:rPr lang="en-US" sz="1836" dirty="0"/>
            </a:br>
            <a:r>
              <a:rPr lang="en-US" sz="1836" dirty="0"/>
              <a:t>        }</a:t>
            </a:r>
            <a:br>
              <a:rPr lang="en-US" sz="1836" dirty="0"/>
            </a:br>
            <a:r>
              <a:rPr lang="en-US" sz="1836" dirty="0"/>
              <a:t>    },</a:t>
            </a:r>
            <a:br>
              <a:rPr lang="en-US" sz="1836" dirty="0"/>
            </a:br>
            <a:r>
              <a:rPr lang="en-US" sz="1836" dirty="0"/>
              <a:t>]</a:t>
            </a:r>
          </a:p>
        </p:txBody>
      </p:sp>
    </p:spTree>
    <p:extLst>
      <p:ext uri="{BB962C8B-B14F-4D97-AF65-F5344CB8AC3E}">
        <p14:creationId xmlns:p14="http://schemas.microsoft.com/office/powerpoint/2010/main" val="2373887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Tools-calls</a:t>
            </a:r>
          </a:p>
        </p:txBody>
      </p:sp>
      <p:sp>
        <p:nvSpPr>
          <p:cNvPr id="5" name="Text Placeholder 4"/>
          <p:cNvSpPr>
            <a:spLocks noGrp="1"/>
          </p:cNvSpPr>
          <p:nvPr>
            <p:ph type="body" sz="quarter" idx="10"/>
          </p:nvPr>
        </p:nvSpPr>
        <p:spPr>
          <a:xfrm>
            <a:off x="263135" y="1900237"/>
            <a:ext cx="11734798" cy="3247043"/>
          </a:xfrm>
        </p:spPr>
        <p:txBody>
          <a:bodyPr/>
          <a:lstStyle/>
          <a:p>
            <a:pPr marL="571500" indent="-571500">
              <a:buFont typeface="Arial" panose="020B0604020202020204" pitchFamily="34" charset="0"/>
              <a:buChar char="•"/>
            </a:pPr>
            <a:r>
              <a:rPr lang="en-US" sz="3200" dirty="0"/>
              <a:t>Along with the Json reply from the api, need to pass also the corresponding Json returned by the ai in previous step (used as input of the api call)</a:t>
            </a:r>
          </a:p>
          <a:p>
            <a:pPr marL="571500" indent="-571500">
              <a:buFont typeface="Arial" panose="020B0604020202020204" pitchFamily="34" charset="0"/>
              <a:buChar char="•"/>
            </a:pPr>
            <a:r>
              <a:rPr lang="en-US" sz="3200" dirty="0"/>
              <a:t>Each function call reply has got an </a:t>
            </a:r>
            <a:r>
              <a:rPr lang="en-US" sz="3200" i="1" dirty="0"/>
              <a:t>id</a:t>
            </a:r>
            <a:r>
              <a:rPr lang="en-US" sz="3200" dirty="0"/>
              <a:t> that must be "copied" to the corresponding api reply when passing the Json reply to the ai </a:t>
            </a:r>
          </a:p>
          <a:p>
            <a:pPr marL="800100" lvl="3" indent="-342900">
              <a:buFont typeface="Arial" panose="020B0604020202020204" pitchFamily="34" charset="0"/>
              <a:buChar char="•"/>
            </a:pPr>
            <a:r>
              <a:rPr lang="en-US" dirty="0"/>
              <a:t>Required to correlate input-output of each function call (since there could be more than one)</a:t>
            </a:r>
          </a:p>
        </p:txBody>
      </p:sp>
    </p:spTree>
    <p:extLst>
      <p:ext uri="{BB962C8B-B14F-4D97-AF65-F5344CB8AC3E}">
        <p14:creationId xmlns:p14="http://schemas.microsoft.com/office/powerpoint/2010/main" val="10638343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644075"/>
          </a:xfrm>
        </p:spPr>
        <p:txBody>
          <a:bodyPr/>
          <a:lstStyle/>
          <a:p>
            <a:r>
              <a:rPr lang="en-US" dirty="0"/>
              <a:t>OpenAI function/tools calling documentation</a:t>
            </a:r>
            <a:endParaRPr lang="en-US" dirty="0">
              <a:hlinkClick r:id="rId2"/>
            </a:endParaRPr>
          </a:p>
          <a:p>
            <a:pPr lvl="1"/>
            <a:r>
              <a:rPr lang="en-US" dirty="0">
                <a:hlinkClick r:id="rId2"/>
              </a:rPr>
              <a:t>https://platform.openai.com/docs/guides/function-calling</a:t>
            </a:r>
            <a:endParaRPr lang="en-US" dirty="0"/>
          </a:p>
          <a:p>
            <a:pPr lvl="1"/>
            <a:r>
              <a:rPr lang="en-US" dirty="0">
                <a:hlinkClick r:id="rId3"/>
              </a:rPr>
              <a:t>https://cookbook.openai.com/examples/how_to_call_functions_with_chat_models</a:t>
            </a:r>
            <a:endParaRPr lang="en-US" dirty="0"/>
          </a:p>
          <a:p>
            <a:endParaRPr lang="en-US" dirty="0"/>
          </a:p>
          <a:p>
            <a:r>
              <a:rPr lang="en-US" dirty="0"/>
              <a:t>Azure OpenAI client library for .NET</a:t>
            </a:r>
          </a:p>
          <a:p>
            <a:pPr lvl="1"/>
            <a:r>
              <a:rPr lang="en-US" dirty="0">
                <a:hlinkClick r:id="rId4"/>
              </a:rPr>
              <a:t>https://github.com/Azure/azure-sdk-for-net/blob/main/sdk/openai/Azure.AI.OpenAI/README.md</a:t>
            </a:r>
            <a:endParaRPr lang="en-US" dirty="0"/>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21092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7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Agenda</a:t>
            </a:r>
          </a:p>
        </p:txBody>
      </p:sp>
      <p:sp>
        <p:nvSpPr>
          <p:cNvPr id="7" name="Text Placeholder 6"/>
          <p:cNvSpPr>
            <a:spLocks noGrp="1"/>
          </p:cNvSpPr>
          <p:nvPr>
            <p:ph type="body" sz="quarter" idx="10"/>
          </p:nvPr>
        </p:nvSpPr>
        <p:spPr>
          <a:xfrm>
            <a:off x="274638" y="2072265"/>
            <a:ext cx="11125199" cy="4124206"/>
          </a:xfrm>
        </p:spPr>
        <p:txBody>
          <a:bodyPr/>
          <a:lstStyle/>
          <a:p>
            <a:r>
              <a:rPr lang="en-US" dirty="0"/>
              <a:t>Agents</a:t>
            </a:r>
          </a:p>
          <a:p>
            <a:r>
              <a:rPr lang="en-US" dirty="0"/>
              <a:t>Function calling</a:t>
            </a:r>
          </a:p>
          <a:p>
            <a:r>
              <a:rPr lang="en-US" dirty="0"/>
              <a:t>Design you api (proxy) to be chatgpt "friendly"</a:t>
            </a:r>
          </a:p>
          <a:p>
            <a:r>
              <a:rPr lang="en-US" dirty="0"/>
              <a:t>Tools calling</a:t>
            </a:r>
          </a:p>
          <a:p>
            <a:endParaRPr lang="en-US" dirty="0"/>
          </a:p>
          <a:p>
            <a:r>
              <a:rPr lang="en-US" dirty="0"/>
              <a:t>	</a:t>
            </a:r>
          </a:p>
        </p:txBody>
      </p:sp>
    </p:spTree>
    <p:extLst>
      <p:ext uri="{BB962C8B-B14F-4D97-AF65-F5344CB8AC3E}">
        <p14:creationId xmlns:p14="http://schemas.microsoft.com/office/powerpoint/2010/main" val="16577192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30 Nov 2022: release of </a:t>
            </a:r>
            <a:r>
              <a:rPr lang="en-US" dirty="0" err="1"/>
              <a:t>chatGPT</a:t>
            </a:r>
            <a:r>
              <a:rPr lang="en-US" dirty="0"/>
              <a:t> "web" </a:t>
            </a:r>
          </a:p>
        </p:txBody>
      </p:sp>
      <p:sp>
        <p:nvSpPr>
          <p:cNvPr id="5" name="Text Placeholder 4"/>
          <p:cNvSpPr>
            <a:spLocks noGrp="1"/>
          </p:cNvSpPr>
          <p:nvPr>
            <p:ph type="body" sz="quarter" idx="10"/>
          </p:nvPr>
        </p:nvSpPr>
        <p:spPr>
          <a:xfrm>
            <a:off x="283354" y="1439862"/>
            <a:ext cx="11734798" cy="4696670"/>
          </a:xfrm>
        </p:spPr>
        <p:txBody>
          <a:bodyPr/>
          <a:lstStyle/>
          <a:p>
            <a:r>
              <a:rPr lang="en-US" sz="3600" dirty="0"/>
              <a:t>We are still in full AI </a:t>
            </a:r>
            <a:r>
              <a:rPr lang="en-US" sz="3600" i="1" dirty="0"/>
              <a:t>hype</a:t>
            </a:r>
          </a:p>
          <a:p>
            <a:pPr marL="342900" lvl="1" indent="-342900">
              <a:buFont typeface="Arial" panose="020B0604020202020204" pitchFamily="34" charset="0"/>
              <a:buChar char="•"/>
            </a:pPr>
            <a:r>
              <a:rPr lang="en-US" sz="2400" dirty="0"/>
              <a:t>"daily" announcement of new LLM models by </a:t>
            </a:r>
            <a:r>
              <a:rPr lang="en-US" sz="2400" i="1" dirty="0"/>
              <a:t>big tech </a:t>
            </a:r>
            <a:r>
              <a:rPr lang="en-US" sz="2400" dirty="0"/>
              <a:t>and open-source community (not to mention generative AI)</a:t>
            </a:r>
          </a:p>
          <a:p>
            <a:pPr marL="342900" lvl="1" indent="-342900">
              <a:buFont typeface="Arial" panose="020B0604020202020204" pitchFamily="34" charset="0"/>
              <a:buChar char="•"/>
            </a:pPr>
            <a:r>
              <a:rPr lang="en-US" sz="2400" dirty="0"/>
              <a:t>At least one every week an LLM that beats chatGPT4 is announced </a:t>
            </a:r>
            <a:r>
              <a:rPr lang="en-US" sz="2400" dirty="0">
                <a:sym typeface="Wingdings" panose="05000000000000000000" pitchFamily="2" charset="2"/>
              </a:rPr>
              <a:t></a:t>
            </a:r>
          </a:p>
          <a:p>
            <a:pPr lvl="1"/>
            <a:endParaRPr lang="en-US" dirty="0"/>
          </a:p>
          <a:p>
            <a:r>
              <a:rPr lang="en-US" sz="3600" dirty="0"/>
              <a:t>Release of frameworks to orchestrate and abstract the interaction with LLM</a:t>
            </a:r>
          </a:p>
          <a:p>
            <a:pPr marL="342900" lvl="1" indent="-342900">
              <a:buFont typeface="Arial" panose="020B0604020202020204" pitchFamily="34" charset="0"/>
              <a:buChar char="•"/>
            </a:pPr>
            <a:r>
              <a:rPr lang="en-US" sz="2400" dirty="0"/>
              <a:t>EF like approach, "many" are challenging this approach  </a:t>
            </a:r>
          </a:p>
          <a:p>
            <a:r>
              <a:rPr lang="en-US" sz="3600" dirty="0"/>
              <a:t>"Low code" approach solutions</a:t>
            </a:r>
          </a:p>
          <a:p>
            <a:pPr marL="342900" lvl="1" indent="-342900">
              <a:buFont typeface="Arial" panose="020B0604020202020204" pitchFamily="34" charset="0"/>
              <a:buChar char="•"/>
            </a:pPr>
            <a:r>
              <a:rPr lang="en-US" sz="2400" dirty="0"/>
              <a:t>e.g. : MS Azure OpenAI On Your Data</a:t>
            </a:r>
          </a:p>
        </p:txBody>
      </p:sp>
    </p:spTree>
    <p:extLst>
      <p:ext uri="{BB962C8B-B14F-4D97-AF65-F5344CB8AC3E}">
        <p14:creationId xmlns:p14="http://schemas.microsoft.com/office/powerpoint/2010/main" val="14778532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t>
            </a:r>
          </a:p>
        </p:txBody>
      </p:sp>
      <p:sp>
        <p:nvSpPr>
          <p:cNvPr id="5" name="Text Placeholder 4"/>
          <p:cNvSpPr>
            <a:spLocks noGrp="1"/>
          </p:cNvSpPr>
          <p:nvPr>
            <p:ph type="body" sz="quarter" idx="10"/>
          </p:nvPr>
        </p:nvSpPr>
        <p:spPr>
          <a:xfrm>
            <a:off x="274638" y="2072265"/>
            <a:ext cx="11734798" cy="2677656"/>
          </a:xfrm>
        </p:spPr>
        <p:txBody>
          <a:bodyPr/>
          <a:lstStyle/>
          <a:p>
            <a:pPr marL="0" indent="0">
              <a:buNone/>
            </a:pPr>
            <a:r>
              <a:rPr lang="en-US" sz="3600" dirty="0"/>
              <a:t>it's not clear what will be still </a:t>
            </a:r>
            <a:r>
              <a:rPr lang="en-US" sz="3600" i="1" dirty="0"/>
              <a:t>relevant </a:t>
            </a:r>
            <a:r>
              <a:rPr lang="en-US" sz="3600" dirty="0"/>
              <a:t>within one year, </a:t>
            </a:r>
            <a:r>
              <a:rPr lang="en-US" sz="3600" i="1" dirty="0"/>
              <a:t>but most likely function calls (tools calls) will be </a:t>
            </a:r>
            <a:r>
              <a:rPr lang="en-US" sz="3600" i="1" dirty="0">
                <a:sym typeface="Wingdings" panose="05000000000000000000" pitchFamily="2" charset="2"/>
              </a:rPr>
              <a:t></a:t>
            </a:r>
            <a:br>
              <a:rPr lang="en-US" sz="3600" i="1" dirty="0">
                <a:sym typeface="Wingdings" panose="05000000000000000000" pitchFamily="2" charset="2"/>
              </a:rPr>
            </a:br>
            <a:br>
              <a:rPr lang="en-US" sz="3600" i="1" dirty="0">
                <a:sym typeface="Wingdings" panose="05000000000000000000" pitchFamily="2" charset="2"/>
              </a:rPr>
            </a:br>
            <a:r>
              <a:rPr lang="en-US" sz="3600" i="1" dirty="0">
                <a:sym typeface="Wingdings" panose="05000000000000000000" pitchFamily="2" charset="2"/>
              </a:rPr>
              <a:t>Evaluate carefully when abstracting away from "raw" chatgpt api calls (or any other LLM model)</a:t>
            </a:r>
            <a:endParaRPr lang="en-US" sz="3600" i="1" dirty="0"/>
          </a:p>
        </p:txBody>
      </p:sp>
    </p:spTree>
    <p:extLst>
      <p:ext uri="{BB962C8B-B14F-4D97-AF65-F5344CB8AC3E}">
        <p14:creationId xmlns:p14="http://schemas.microsoft.com/office/powerpoint/2010/main" val="19113767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Agents and Tools</a:t>
            </a:r>
          </a:p>
        </p:txBody>
      </p:sp>
      <p:sp>
        <p:nvSpPr>
          <p:cNvPr id="5" name="Text Placeholder 4"/>
          <p:cNvSpPr>
            <a:spLocks noGrp="1"/>
          </p:cNvSpPr>
          <p:nvPr>
            <p:ph type="body" sz="quarter" idx="10"/>
          </p:nvPr>
        </p:nvSpPr>
        <p:spPr>
          <a:xfrm>
            <a:off x="263135" y="1900237"/>
            <a:ext cx="11734798" cy="4364272"/>
          </a:xfrm>
        </p:spPr>
        <p:txBody>
          <a:bodyPr/>
          <a:lstStyle/>
          <a:p>
            <a:endParaRPr lang="en-US" b="1" dirty="0"/>
          </a:p>
          <a:p>
            <a:r>
              <a:rPr lang="en-US" sz="3600" b="1" dirty="0"/>
              <a:t>Agent</a:t>
            </a:r>
            <a:r>
              <a:rPr lang="en-US" sz="3600" dirty="0"/>
              <a:t> </a:t>
            </a:r>
            <a:br>
              <a:rPr lang="en-US" dirty="0"/>
            </a:br>
            <a:r>
              <a:rPr lang="en-US" sz="2400" i="1" dirty="0"/>
              <a:t>Within an LLM based application, an agent is component of the system that gives to the whole "system" capabilities that goes beyond text generation that is solely based on its "built-in" training/knowledge </a:t>
            </a:r>
          </a:p>
          <a:p>
            <a:pPr marL="171450" lvl="1" indent="-171450">
              <a:buFont typeface="Arial" panose="020B0604020202020204" pitchFamily="34" charset="0"/>
              <a:buChar char="•"/>
            </a:pPr>
            <a:r>
              <a:rPr lang="en-US" i="1" dirty="0"/>
              <a:t>Internally, an agent use an LLM as well</a:t>
            </a:r>
          </a:p>
          <a:p>
            <a:endParaRPr lang="en-US" sz="2400" i="1" dirty="0"/>
          </a:p>
          <a:p>
            <a:r>
              <a:rPr lang="en-US" sz="3600" b="1" dirty="0"/>
              <a:t>Tools</a:t>
            </a:r>
            <a:br>
              <a:rPr lang="en-US" b="1" dirty="0"/>
            </a:br>
            <a:r>
              <a:rPr lang="en-US" sz="2400" i="1" dirty="0"/>
              <a:t>LLM agents "utilize" a suites of tools - calculators, APIs, search engines - to gather information and take action towards completing assigned tasks. </a:t>
            </a:r>
            <a:endParaRPr lang="en-US" dirty="0"/>
          </a:p>
        </p:txBody>
      </p:sp>
      <p:sp>
        <p:nvSpPr>
          <p:cNvPr id="2" name="Text Placeholder 4">
            <a:extLst>
              <a:ext uri="{FF2B5EF4-FFF2-40B4-BE49-F238E27FC236}">
                <a16:creationId xmlns:a16="http://schemas.microsoft.com/office/drawing/2014/main" id="{24F9423B-958F-F02B-BFFB-AC11DED4E36B}"/>
              </a:ext>
            </a:extLst>
          </p:cNvPr>
          <p:cNvSpPr txBox="1">
            <a:spLocks/>
          </p:cNvSpPr>
          <p:nvPr/>
        </p:nvSpPr>
        <p:spPr>
          <a:xfrm>
            <a:off x="274637" y="982662"/>
            <a:ext cx="11201400" cy="9602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Some concepts and terms are emerging and are being commonly accepted by the community</a:t>
            </a:r>
          </a:p>
        </p:txBody>
      </p:sp>
    </p:spTree>
    <p:extLst>
      <p:ext uri="{BB962C8B-B14F-4D97-AF65-F5344CB8AC3E}">
        <p14:creationId xmlns:p14="http://schemas.microsoft.com/office/powerpoint/2010/main" val="33302476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Agents and Tools</a:t>
            </a:r>
          </a:p>
        </p:txBody>
      </p:sp>
      <p:sp>
        <p:nvSpPr>
          <p:cNvPr id="5" name="Text Placeholder 4"/>
          <p:cNvSpPr>
            <a:spLocks noGrp="1"/>
          </p:cNvSpPr>
          <p:nvPr>
            <p:ph type="body" sz="quarter" idx="10"/>
          </p:nvPr>
        </p:nvSpPr>
        <p:spPr>
          <a:xfrm>
            <a:off x="263135" y="1900237"/>
            <a:ext cx="11734798" cy="2671501"/>
          </a:xfrm>
        </p:spPr>
        <p:txBody>
          <a:bodyPr/>
          <a:lstStyle/>
          <a:p>
            <a:r>
              <a:rPr lang="en-US" sz="3600" dirty="0"/>
              <a:t>The agents' "ecosystem", can be split into two big domains</a:t>
            </a:r>
          </a:p>
          <a:p>
            <a:r>
              <a:rPr lang="en-US" dirty="0"/>
              <a:t> </a:t>
            </a:r>
          </a:p>
          <a:p>
            <a:pPr marL="342900" lvl="1" indent="-342900">
              <a:buFont typeface="Arial" panose="020B0604020202020204" pitchFamily="34" charset="0"/>
              <a:buChar char="•"/>
            </a:pPr>
            <a:r>
              <a:rPr lang="en-US" sz="2400" dirty="0">
                <a:solidFill>
                  <a:srgbClr val="001344"/>
                </a:solidFill>
              </a:rPr>
              <a:t>Conversational Agents: RAG</a:t>
            </a:r>
          </a:p>
          <a:p>
            <a:pPr marL="342900" lvl="1" indent="-342900">
              <a:buFont typeface="Arial" panose="020B0604020202020204" pitchFamily="34" charset="0"/>
              <a:buChar char="•"/>
            </a:pPr>
            <a:r>
              <a:rPr lang="en-US" sz="2400" dirty="0">
                <a:solidFill>
                  <a:srgbClr val="001344"/>
                </a:solidFill>
              </a:rPr>
              <a:t>Task/Workflow-Oriented Agents</a:t>
            </a:r>
          </a:p>
        </p:txBody>
      </p:sp>
    </p:spTree>
    <p:extLst>
      <p:ext uri="{BB962C8B-B14F-4D97-AF65-F5344CB8AC3E}">
        <p14:creationId xmlns:p14="http://schemas.microsoft.com/office/powerpoint/2010/main" val="33344733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Copilot 365</a:t>
            </a:r>
          </a:p>
        </p:txBody>
      </p:sp>
      <p:pic>
        <p:nvPicPr>
          <p:cNvPr id="6" name="Content Placeholder 4" descr="A diagram of a software company&#10;&#10;Description automatically generated">
            <a:extLst>
              <a:ext uri="{FF2B5EF4-FFF2-40B4-BE49-F238E27FC236}">
                <a16:creationId xmlns:a16="http://schemas.microsoft.com/office/drawing/2014/main" id="{02EB7115-2A9D-2D8D-791A-7A514F9A1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37" y="1135062"/>
            <a:ext cx="9813850" cy="5410200"/>
          </a:xfrm>
          <a:prstGeom prst="rect">
            <a:avLst/>
          </a:prstGeom>
        </p:spPr>
      </p:pic>
    </p:spTree>
    <p:extLst>
      <p:ext uri="{BB962C8B-B14F-4D97-AF65-F5344CB8AC3E}">
        <p14:creationId xmlns:p14="http://schemas.microsoft.com/office/powerpoint/2010/main" val="17870481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6F5F4-F5BC-7285-4556-10DBE9A0045E}"/>
              </a:ext>
            </a:extLst>
          </p:cNvPr>
          <p:cNvSpPr>
            <a:spLocks noGrp="1"/>
          </p:cNvSpPr>
          <p:nvPr>
            <p:ph type="title"/>
          </p:nvPr>
        </p:nvSpPr>
        <p:spPr/>
        <p:txBody>
          <a:bodyPr/>
          <a:lstStyle/>
          <a:p>
            <a:r>
              <a:rPr lang="en-US" dirty="0"/>
              <a:t>1 minute crash course on completion chat api</a:t>
            </a:r>
          </a:p>
        </p:txBody>
      </p:sp>
      <p:sp>
        <p:nvSpPr>
          <p:cNvPr id="4" name="TextBox 3">
            <a:extLst>
              <a:ext uri="{FF2B5EF4-FFF2-40B4-BE49-F238E27FC236}">
                <a16:creationId xmlns:a16="http://schemas.microsoft.com/office/drawing/2014/main" id="{501B0BC5-8C42-996E-40A8-139D3EF3D034}"/>
              </a:ext>
            </a:extLst>
          </p:cNvPr>
          <p:cNvSpPr txBox="1"/>
          <p:nvPr/>
        </p:nvSpPr>
        <p:spPr>
          <a:xfrm>
            <a:off x="350837" y="2506662"/>
            <a:ext cx="10972800" cy="3139321"/>
          </a:xfrm>
          <a:prstGeom prst="rect">
            <a:avLst/>
          </a:prstGeom>
          <a:noFill/>
          <a:ln w="12700">
            <a:solidFill>
              <a:schemeClr val="tx1"/>
            </a:solidFill>
          </a:ln>
        </p:spPr>
        <p:txBody>
          <a:bodyPr wrap="square">
            <a:spAutoFit/>
          </a:bodyPr>
          <a:lstStyle/>
          <a:p>
            <a:r>
              <a:rPr lang="en-US" b="1" dirty="0"/>
              <a:t>Input:</a:t>
            </a:r>
            <a:r>
              <a:rPr lang="en-US" dirty="0"/>
              <a:t> </a:t>
            </a:r>
            <a:br>
              <a:rPr lang="en-US" dirty="0"/>
            </a:br>
            <a:r>
              <a:rPr lang="en-US" dirty="0"/>
              <a:t>{ .. {"role": "</a:t>
            </a:r>
            <a:r>
              <a:rPr lang="en-US" b="1" dirty="0"/>
              <a:t>system</a:t>
            </a:r>
            <a:r>
              <a:rPr lang="en-US" dirty="0"/>
              <a:t>", "content": "Answer in </a:t>
            </a:r>
            <a:r>
              <a:rPr lang="en-US" dirty="0" err="1"/>
              <a:t>italian</a:t>
            </a:r>
            <a:r>
              <a:rPr lang="en-US" dirty="0"/>
              <a:t>, no matter what the language of the question is"},</a:t>
            </a:r>
          </a:p>
          <a:p>
            <a:r>
              <a:rPr lang="en-US" dirty="0"/>
              <a:t>{"role": "</a:t>
            </a:r>
            <a:r>
              <a:rPr lang="en-US" b="1" dirty="0"/>
              <a:t>user</a:t>
            </a:r>
            <a:r>
              <a:rPr lang="en-US" dirty="0"/>
              <a:t>", "content": "Who won second world war?"}</a:t>
            </a:r>
          </a:p>
          <a:p>
            <a:r>
              <a:rPr lang="en-US" dirty="0"/>
              <a:t>.. }</a:t>
            </a:r>
            <a:br>
              <a:rPr lang="en-US" dirty="0"/>
            </a:br>
            <a:endParaRPr lang="en-US" dirty="0"/>
          </a:p>
          <a:p>
            <a:r>
              <a:rPr lang="en-US" b="1" dirty="0"/>
              <a:t>Output</a:t>
            </a:r>
            <a:r>
              <a:rPr lang="en-US" dirty="0"/>
              <a:t>: { … </a:t>
            </a:r>
            <a:r>
              <a:rPr lang="it-IT" dirty="0"/>
              <a:t>"</a:t>
            </a:r>
            <a:r>
              <a:rPr lang="it-IT" dirty="0" err="1"/>
              <a:t>message</a:t>
            </a:r>
            <a:r>
              <a:rPr lang="it-IT" dirty="0"/>
              <a:t>": {</a:t>
            </a:r>
          </a:p>
          <a:p>
            <a:r>
              <a:rPr lang="it-IT" dirty="0"/>
              <a:t>                "</a:t>
            </a:r>
            <a:r>
              <a:rPr lang="it-IT" dirty="0" err="1"/>
              <a:t>content</a:t>
            </a:r>
            <a:r>
              <a:rPr lang="it-IT" dirty="0"/>
              <a:t>": "Gli Alleati hanno vinto la seconda guerra mondiale.",</a:t>
            </a:r>
          </a:p>
          <a:p>
            <a:r>
              <a:rPr lang="it-IT" dirty="0"/>
              <a:t>                "</a:t>
            </a:r>
            <a:r>
              <a:rPr lang="it-IT" dirty="0" err="1"/>
              <a:t>role</a:t>
            </a:r>
            <a:r>
              <a:rPr lang="it-IT" dirty="0"/>
              <a:t>": "</a:t>
            </a:r>
            <a:r>
              <a:rPr lang="it-IT" b="1" dirty="0" err="1"/>
              <a:t>assistant</a:t>
            </a:r>
            <a:r>
              <a:rPr lang="it-IT" dirty="0"/>
              <a:t>"</a:t>
            </a:r>
          </a:p>
          <a:p>
            <a:r>
              <a:rPr lang="it-IT" dirty="0"/>
              <a:t>            }</a:t>
            </a:r>
          </a:p>
          <a:p>
            <a:r>
              <a:rPr lang="en-US" dirty="0"/>
              <a:t>..</a:t>
            </a:r>
          </a:p>
          <a:p>
            <a:r>
              <a:rPr lang="en-US" dirty="0"/>
              <a:t>}</a:t>
            </a:r>
          </a:p>
        </p:txBody>
      </p:sp>
      <p:sp>
        <p:nvSpPr>
          <p:cNvPr id="6" name="TextBox 5">
            <a:extLst>
              <a:ext uri="{FF2B5EF4-FFF2-40B4-BE49-F238E27FC236}">
                <a16:creationId xmlns:a16="http://schemas.microsoft.com/office/drawing/2014/main" id="{38202D38-2378-B952-F1DB-AB0FA9ABEA13}"/>
              </a:ext>
            </a:extLst>
          </p:cNvPr>
          <p:cNvSpPr txBox="1"/>
          <p:nvPr/>
        </p:nvSpPr>
        <p:spPr>
          <a:xfrm>
            <a:off x="274639" y="1744662"/>
            <a:ext cx="11506198" cy="646331"/>
          </a:xfrm>
          <a:prstGeom prst="rect">
            <a:avLst/>
          </a:prstGeom>
          <a:noFill/>
        </p:spPr>
        <p:txBody>
          <a:bodyPr wrap="square">
            <a:spAutoFit/>
          </a:bodyPr>
          <a:lstStyle/>
          <a:p>
            <a:r>
              <a:rPr lang="en-US" b="1" i="0" dirty="0">
                <a:solidFill>
                  <a:srgbClr val="212121"/>
                </a:solidFill>
                <a:effectLst/>
                <a:highlight>
                  <a:srgbClr val="FFFFFF"/>
                </a:highlight>
                <a:latin typeface="Inter"/>
              </a:rPr>
              <a:t>POST</a:t>
            </a:r>
            <a:r>
              <a:rPr lang="en-US" b="0" i="0" dirty="0">
                <a:solidFill>
                  <a:srgbClr val="212121"/>
                </a:solidFill>
                <a:effectLst/>
                <a:highlight>
                  <a:srgbClr val="FFFFFF"/>
                </a:highlight>
                <a:latin typeface="Inter"/>
              </a:rPr>
              <a:t> https://hqew1my-at-aopenai00.openai.azure.com/openai/deployments/gpt-35-turbo-16k/chat/completions?api-version=2023-05-15</a:t>
            </a:r>
            <a:endParaRPr lang="en-US" dirty="0"/>
          </a:p>
        </p:txBody>
      </p:sp>
    </p:spTree>
    <p:extLst>
      <p:ext uri="{BB962C8B-B14F-4D97-AF65-F5344CB8AC3E}">
        <p14:creationId xmlns:p14="http://schemas.microsoft.com/office/powerpoint/2010/main" val="359573825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5ba8b3c0a6087e730277a1f557cf2505&quot;,&quot;LanguageCode&quot;:&quot;en-US&quot;,&quot;SlideGuids&quot;:[&quot;6691385c-7c95-4ceb-a425-9926cfca71e8&quot;,&quot;de97757c-3c1a-4745-b1ef-335caa05544b&quot;,&quot;e139d5f8-12b1-4a80-8350-a26a2b5910cd&quot;,&quot;ac6c920e-136b-4a5a-a6ef-367b683dbb1b&quot;,&quot;daa0d3d2-2cd5-4e78-bb54-fc11c6db9253&quot;,&quot;46962400-e953-4024-a19e-0444a310dba3&quot;,&quot;06254d6c-a7df-4912-9bb4-31eee273d763&quot;,&quot;1cfe0c2c-a532-4efa-bbda-7cbc34cf675c&quot;,&quot;a3ee077e-defb-4279-9b8b-065b92610f6d&quot;,&quot;ad3a135b-4669-4cc9-a037-e0757e52531e&quot;,&quot;5851a48f-f1b6-410f-b1e4-b44fbd71804a&quot;,&quot;ef144060-6ac8-47d7-874b-14c3701bcc93&quot;,&quot;8dd6f382-bd81-4c6a-9a49-7dc9c4b5c159&quot;,&quot;5009cf6f-1661-414b-a251-6b24c2bb00dc&quot;,&quot;6e689adb-6c53-4961-a536-273ac833240c&quot;,&quot;d3db4a43-6c88-424c-9af7-ef4a3832806b&quot;,&quot;ea46fa14-710a-419a-ac6d-421939cfd643&quot;,&quot;2e735d15-b084-4560-851b-7b31c97d1b12&quot;,&quot;f57b3bdc-652c-4b9e-abd2-3bf01b9fbad9&quot;,&quot;b235f7b9-aeb3-4ab2-bc75-927b59856671&quot;,&quot;6f0813f0-9ae8-42c2-a692-25668e604762&quot;,&quot;1514ae36-a537-46e6-aa24-e9a8dd3135c9&quot;],&quot;TimeStamp&quot;:&quot;2019-03-19T10:27:34.029016-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heme/theme1.xml><?xml version="1.0" encoding="utf-8"?>
<a:theme xmlns:a="http://schemas.openxmlformats.org/drawingml/2006/main" name="Connect_2016_Template_Light">
  <a:themeElements>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BB545E684BDD24CA75DC04703BDEE68" ma:contentTypeVersion="10" ma:contentTypeDescription="Creare un nuovo documento." ma:contentTypeScope="" ma:versionID="f591b201f85322fea619f9cd95b71d76">
  <xsd:schema xmlns:xsd="http://www.w3.org/2001/XMLSchema" xmlns:xs="http://www.w3.org/2001/XMLSchema" xmlns:p="http://schemas.microsoft.com/office/2006/metadata/properties" xmlns:ns2="c4c34796-51f5-4cc8-95da-8e79a421a637" targetNamespace="http://schemas.microsoft.com/office/2006/metadata/properties" ma:root="true" ma:fieldsID="e649c5a280a65e5ddd6e00efce404131" ns2:_="">
    <xsd:import namespace="c4c34796-51f5-4cc8-95da-8e79a421a637"/>
    <xsd:element name="properties">
      <xsd:complexType>
        <xsd:sequence>
          <xsd:element name="documentManagement">
            <xsd:complexType>
              <xsd:all>
                <xsd:element ref="ns2:lcf76f155ced4ddcb4097134ff3c332f"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element ref="ns2:MediaServiceSearchPropertie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c34796-51f5-4cc8-95da-8e79a421a63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Tag immagine" ma:readOnly="false" ma:fieldId="{5cf76f15-5ced-4ddc-b409-7134ff3c332f}" ma:taxonomyMulti="true" ma:sspId="fbf75b20-3433-4e0a-bee2-3f1fd95ad691" ma:termSetId="09814cd3-568e-fe90-9814-8d621ff8fb84" ma:anchorId="fba54fb3-c3e1-fe81-a776-ca4b69148c4d" ma:open="true" ma:isKeyword="false">
      <xsd:complexType>
        <xsd:sequence>
          <xsd:element ref="pc:Terms" minOccurs="0" maxOccurs="1"/>
        </xsd:sequence>
      </xsd:complex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7"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4c34796-51f5-4cc8-95da-8e79a421a637">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31A7A3-66D0-4811-AB06-C8BDB96FD0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c34796-51f5-4cc8-95da-8e79a421a6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313448-604B-48A6-94C3-9345C3A65CC9}">
  <ds:schemaRefs>
    <ds:schemaRef ds:uri="http://purl.org/dc/dcmitype/"/>
    <ds:schemaRef ds:uri="http://schemas.openxmlformats.org/package/2006/metadata/core-properties"/>
    <ds:schemaRef ds:uri="http://schemas.microsoft.com/office/2006/metadata/properties"/>
    <ds:schemaRef ds:uri="http://purl.org/dc/elements/1.1/"/>
    <ds:schemaRef ds:uri="http://www.w3.org/XML/1998/namespace"/>
    <ds:schemaRef ds:uri="http://schemas.microsoft.com/office/2006/documentManagement/types"/>
    <ds:schemaRef ds:uri="http://purl.org/dc/terms/"/>
    <ds:schemaRef ds:uri="c4c34796-51f5-4cc8-95da-8e79a421a637"/>
    <ds:schemaRef ds:uri="http://schemas.microsoft.com/office/infopath/2007/PartnerControls"/>
  </ds:schemaRefs>
</ds:datastoreItem>
</file>

<file path=customXml/itemProps3.xml><?xml version="1.0" encoding="utf-8"?>
<ds:datastoreItem xmlns:ds="http://schemas.openxmlformats.org/officeDocument/2006/customXml" ds:itemID="{414A384C-23BD-4AF9-ACC6-6D039C7326E6}">
  <ds:schemaRefs>
    <ds:schemaRef ds:uri="http://schemas.microsoft.com/sharepoint/v3/contenttype/forms"/>
  </ds:schemaRefs>
</ds:datastoreItem>
</file>

<file path=docMetadata/LabelInfo.xml><?xml version="1.0" encoding="utf-8"?>
<clbl:labelList xmlns:clbl="http://schemas.microsoft.com/office/2020/mipLabelMetadata">
  <clbl:label id="{fc24caf1-31f7-40c1-bde0-ca915f0156e3}" enabled="1" method="Standard" siteId="{088e9b00-ffd0-458e-bfa1-acf4c596d3cb}" contentBits="2" removed="0"/>
</clbl:labelList>
</file>

<file path=docProps/app.xml><?xml version="1.0" encoding="utf-8"?>
<Properties xmlns="http://schemas.openxmlformats.org/officeDocument/2006/extended-properties" xmlns:vt="http://schemas.openxmlformats.org/officeDocument/2006/docPropsVTypes">
  <Template>Microsoft_Connect_2016_STUDIO_SlideTemplate_101416</Template>
  <TotalTime>0</TotalTime>
  <Words>2206</Words>
  <Application>Microsoft Office PowerPoint</Application>
  <PresentationFormat>Custom</PresentationFormat>
  <Paragraphs>202</Paragraphs>
  <Slides>24</Slides>
  <Notes>16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vt:i4>
      </vt:variant>
    </vt:vector>
  </HeadingPairs>
  <TitlesOfParts>
    <vt:vector size="34" baseType="lpstr">
      <vt:lpstr>Arial</vt:lpstr>
      <vt:lpstr>Calibri</vt:lpstr>
      <vt:lpstr>Consolas</vt:lpstr>
      <vt:lpstr>Courier New</vt:lpstr>
      <vt:lpstr>Inter</vt:lpstr>
      <vt:lpstr>Segoe UI</vt:lpstr>
      <vt:lpstr>Segoe UI Light</vt:lpstr>
      <vt:lpstr>Wingdings</vt:lpstr>
      <vt:lpstr>Connect_2016_Template_Light</vt:lpstr>
      <vt:lpstr>Connect_2016_Template_Dark</vt:lpstr>
      <vt:lpstr>PowerPoint Presentation</vt:lpstr>
      <vt:lpstr>"Copilot on steroids":  Give a conversational interface to your enterprise API using ChatGPT and tools/function calling</vt:lpstr>
      <vt:lpstr>Agenda</vt:lpstr>
      <vt:lpstr>30 Nov 2022: release of chatGPT "web" </vt:lpstr>
      <vt:lpstr>…</vt:lpstr>
      <vt:lpstr>Agents and Tools</vt:lpstr>
      <vt:lpstr>Agents and Tools</vt:lpstr>
      <vt:lpstr>Copilot 365</vt:lpstr>
      <vt:lpstr>1 minute crash course on completion chat api</vt:lpstr>
      <vt:lpstr>1 minute crash course on completion chat api: conversation history</vt:lpstr>
      <vt:lpstr>What is function calling</vt:lpstr>
      <vt:lpstr>What is function calling.. continue</vt:lpstr>
      <vt:lpstr>PowerPoint Presentation</vt:lpstr>
      <vt:lpstr>PowerPoint Presentation</vt:lpstr>
      <vt:lpstr>DEMO</vt:lpstr>
      <vt:lpstr>Api design for function calling</vt:lpstr>
      <vt:lpstr>Api design for function calling..  continue</vt:lpstr>
      <vt:lpstr>gotchas</vt:lpstr>
      <vt:lpstr>DEMO</vt:lpstr>
      <vt:lpstr>Tools-calls</vt:lpstr>
      <vt:lpstr>PowerPoint Presentation</vt:lpstr>
      <vt:lpstr>Tools-calls</vt:lpstr>
      <vt:lpstr>Call to Action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Azure 2021</dc:title>
  <dc:subject/>
  <dc:creator/>
  <cp:keywords/>
  <dc:description/>
  <cp:lastModifiedBy/>
  <cp:revision>1</cp:revision>
  <dcterms:created xsi:type="dcterms:W3CDTF">2016-11-15T00:28:08Z</dcterms:created>
  <dcterms:modified xsi:type="dcterms:W3CDTF">2024-04-19T11:55:12Z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0x0101009BB545E684BDD24CA75DC04703BDEE68</vt:lpwstr>
  </property>
  <property fmtid="{D5CDD505-2E9C-101B-9397-08002B2CF9AE}" pid="3" name="MediaServiceImageTags">
    <vt:lpwstr/>
  </property>
  <property fmtid="{D5CDD505-2E9C-101B-9397-08002B2CF9AE}" pid="4" name="ClassificationContentMarkingFooterLocations">
    <vt:lpwstr>Connect_2016_Template_Light:6\Connect_2016_Template_Dark:5</vt:lpwstr>
  </property>
  <property fmtid="{D5CDD505-2E9C-101B-9397-08002B2CF9AE}" pid="5" name="ClassificationContentMarkingFooterText">
    <vt:lpwstr>Sensitivity: Internal</vt:lpwstr>
  </property>
</Properties>
</file>